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charts/colors5.xml" ContentType="application/vnd.ms-office.chartcolor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hart5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2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Pelusi" initials="DP" lastIdx="1" clrIdx="0">
    <p:extLst>
      <p:ext uri="{19B8F6BF-5375-455C-9EA6-DF929625EA0E}">
        <p15:presenceInfo xmlns:p15="http://schemas.microsoft.com/office/powerpoint/2012/main" userId="S-1-5-21-2546036117-3625905714-3800923353-113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671"/>
    <a:srgbClr val="E86E25"/>
    <a:srgbClr val="8AB83F"/>
    <a:srgbClr val="38788D"/>
    <a:srgbClr val="F89A44"/>
    <a:srgbClr val="EEF5F6"/>
    <a:srgbClr val="AAC6CF"/>
    <a:srgbClr val="C1D833"/>
    <a:srgbClr val="009DB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142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AB83F"/>
            </a:solidFill>
          </c:spPr>
          <c:dPt>
            <c:idx val="0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AB83F"/>
            </a:solidFill>
          </c:spPr>
          <c:dPt>
            <c:idx val="0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</c:v>
                </c:pt>
                <c:pt idx="1">
                  <c:v>99.7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65671"/>
            </a:solidFill>
          </c:spPr>
          <c:dPt>
            <c:idx val="0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AB8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6567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FB9-60AE-437F-9092-991A14F4B37E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A9E8-3BD6-46A0-96E1-CF8BFF0B95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64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8744"/>
            <a:ext cx="8915400" cy="1143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4917"/>
            <a:ext cx="8915400" cy="4141246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42DC-8DB7-2048-9704-3687E423310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28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Arial"/>
          <a:ea typeface="+mn-ea"/>
          <a:cs typeface="Arial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33" kern="1200">
          <a:solidFill>
            <a:schemeClr val="tx1"/>
          </a:solidFill>
          <a:latin typeface="Arial"/>
          <a:ea typeface="+mn-ea"/>
          <a:cs typeface="Arial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chemeClr val="tx1"/>
          </a:solidFill>
          <a:latin typeface="Arial"/>
          <a:ea typeface="+mn-ea"/>
          <a:cs typeface="Arial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167" kern="1200">
          <a:solidFill>
            <a:schemeClr val="tx1"/>
          </a:solidFill>
          <a:latin typeface="Arial"/>
          <a:ea typeface="+mn-ea"/>
          <a:cs typeface="Arial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2"/>
          <a:srcRect l="30201" t="18107" r="66678" b="71504"/>
          <a:stretch/>
        </p:blipFill>
        <p:spPr>
          <a:xfrm>
            <a:off x="2396209" y="1883628"/>
            <a:ext cx="703749" cy="658827"/>
          </a:xfrm>
          <a:prstGeom prst="ellipse">
            <a:avLst/>
          </a:prstGeom>
        </p:spPr>
      </p:pic>
      <p:sp>
        <p:nvSpPr>
          <p:cNvPr id="148" name="Oval 147"/>
          <p:cNvSpPr/>
          <p:nvPr/>
        </p:nvSpPr>
        <p:spPr>
          <a:xfrm>
            <a:off x="2394690" y="1815386"/>
            <a:ext cx="777580" cy="77758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53" t="21132" r="63026" b="68715"/>
          <a:stretch/>
        </p:blipFill>
        <p:spPr>
          <a:xfrm>
            <a:off x="1569654" y="2396762"/>
            <a:ext cx="990939" cy="936489"/>
          </a:xfrm>
          <a:prstGeom prst="ellipse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1340" y="2324301"/>
            <a:ext cx="1042262" cy="104226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46469" y="4024415"/>
            <a:ext cx="622268" cy="551778"/>
          </a:xfrm>
          <a:prstGeom prst="rect">
            <a:avLst/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246469" y="749177"/>
            <a:ext cx="3010139" cy="6053452"/>
            <a:chOff x="220501" y="741648"/>
            <a:chExt cx="2961575" cy="59378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70" y="741648"/>
              <a:ext cx="2957706" cy="3954289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220501" y="4353781"/>
              <a:ext cx="2887590" cy="2325694"/>
            </a:xfrm>
            <a:prstGeom prst="roundRect">
              <a:avLst>
                <a:gd name="adj" fmla="val 8449"/>
              </a:avLst>
            </a:prstGeom>
            <a:solidFill>
              <a:srgbClr val="065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2632" y="2579673"/>
            <a:ext cx="1781992" cy="762093"/>
            <a:chOff x="302632" y="2365239"/>
            <a:chExt cx="1781992" cy="762093"/>
          </a:xfrm>
        </p:grpSpPr>
        <p:sp>
          <p:nvSpPr>
            <p:cNvPr id="11" name="Rectangle 10"/>
            <p:cNvSpPr/>
            <p:nvPr/>
          </p:nvSpPr>
          <p:spPr>
            <a:xfrm>
              <a:off x="302632" y="2365239"/>
              <a:ext cx="161514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sz="900" kern="1200" dirty="0" smtClean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rPr>
                <a:t>There were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2" y="2459685"/>
              <a:ext cx="10294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512,416</a:t>
              </a:r>
              <a:endParaRPr lang="en-AU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632" y="2758000"/>
              <a:ext cx="1781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sz="9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children aged </a:t>
              </a:r>
              <a:r>
                <a:rPr lang="en-AU" sz="9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 to 17 </a:t>
              </a:r>
              <a:r>
                <a:rPr lang="en-AU" sz="9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years</a:t>
              </a:r>
              <a:r>
                <a:rPr lang="en-AU" sz="9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Queensland in 2018-19</a:t>
              </a:r>
              <a:endParaRPr lang="en-AU" sz="9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3742" y="3332246"/>
            <a:ext cx="1645393" cy="181528"/>
            <a:chOff x="402055" y="3123629"/>
            <a:chExt cx="1645393" cy="203046"/>
          </a:xfrm>
        </p:grpSpPr>
        <p:grpSp>
          <p:nvGrpSpPr>
            <p:cNvPr id="15" name="Group 14"/>
            <p:cNvGrpSpPr/>
            <p:nvPr/>
          </p:nvGrpSpPr>
          <p:grpSpPr>
            <a:xfrm>
              <a:off x="402055" y="3126286"/>
              <a:ext cx="829389" cy="200389"/>
              <a:chOff x="402055" y="3150411"/>
              <a:chExt cx="1755942" cy="42425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055" y="3156036"/>
                <a:ext cx="599432" cy="41862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310" y="3150411"/>
                <a:ext cx="599431" cy="41862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564" y="3150411"/>
                <a:ext cx="599433" cy="418629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1218059" y="3123629"/>
              <a:ext cx="829389" cy="200389"/>
              <a:chOff x="402055" y="3150411"/>
              <a:chExt cx="1755942" cy="42425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055" y="3156036"/>
                <a:ext cx="599432" cy="41862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310" y="3150411"/>
                <a:ext cx="599431" cy="41862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564" y="3150411"/>
                <a:ext cx="599433" cy="418629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402055" y="3643587"/>
            <a:ext cx="398764" cy="412923"/>
            <a:chOff x="1170768" y="4449582"/>
            <a:chExt cx="363004" cy="375893"/>
          </a:xfrm>
          <a:solidFill>
            <a:schemeClr val="bg1"/>
          </a:solidFill>
        </p:grpSpPr>
        <p:sp>
          <p:nvSpPr>
            <p:cNvPr id="24" name="Oval 23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Oval 25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Oval 26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Oval 27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Oval 28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Oval 29"/>
            <p:cNvSpPr/>
            <p:nvPr/>
          </p:nvSpPr>
          <p:spPr>
            <a:xfrm>
              <a:off x="1439953" y="450638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Oval 30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Oval 31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Oval 32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Oval 33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Oval 34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Oval 35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Oval 36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Oval 37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/>
            <p:cNvSpPr/>
            <p:nvPr/>
          </p:nvSpPr>
          <p:spPr>
            <a:xfrm>
              <a:off x="1311873" y="4449582"/>
              <a:ext cx="89843" cy="89843"/>
            </a:xfrm>
            <a:prstGeom prst="ellipse">
              <a:avLst/>
            </a:prstGeom>
            <a:solidFill>
              <a:srgbClr val="F89A4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6659" y="4186687"/>
            <a:ext cx="248244" cy="248390"/>
            <a:chOff x="1170768" y="4462258"/>
            <a:chExt cx="363004" cy="363217"/>
          </a:xfrm>
          <a:solidFill>
            <a:schemeClr val="bg1"/>
          </a:solidFill>
        </p:grpSpPr>
        <p:sp>
          <p:nvSpPr>
            <p:cNvPr id="41" name="Oval 40"/>
            <p:cNvSpPr/>
            <p:nvPr/>
          </p:nvSpPr>
          <p:spPr>
            <a:xfrm>
              <a:off x="1330885" y="446225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1439953" y="4506382"/>
              <a:ext cx="45718" cy="4571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Oval 51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Oval 52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Oval 53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Oval 54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Oval 55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766826" y="3655288"/>
            <a:ext cx="181939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100" b="1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in </a:t>
            </a:r>
            <a:r>
              <a:rPr lang="en-AU" sz="1100" b="1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100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Queensland children aged 10 to 17 had a proven offence (0.9%)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10236" y="4097092"/>
            <a:ext cx="398764" cy="412923"/>
            <a:chOff x="1170768" y="4449582"/>
            <a:chExt cx="363004" cy="375893"/>
          </a:xfrm>
          <a:solidFill>
            <a:schemeClr val="bg1"/>
          </a:solidFill>
        </p:grpSpPr>
        <p:sp>
          <p:nvSpPr>
            <p:cNvPr id="59" name="Oval 58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Oval 59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Oval 60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Oval 61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Oval 62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Oval 63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Oval 64"/>
            <p:cNvSpPr/>
            <p:nvPr/>
          </p:nvSpPr>
          <p:spPr>
            <a:xfrm>
              <a:off x="1439953" y="450638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Oval 65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Oval 66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Oval 67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Oval 68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Oval 69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Oval 70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Oval 71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Oval 72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Oval 73"/>
            <p:cNvSpPr/>
            <p:nvPr/>
          </p:nvSpPr>
          <p:spPr>
            <a:xfrm>
              <a:off x="1311873" y="4449582"/>
              <a:ext cx="89843" cy="89843"/>
            </a:xfrm>
            <a:prstGeom prst="ellipse">
              <a:avLst/>
            </a:prstGeom>
            <a:solidFill>
              <a:srgbClr val="F89A4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62886" y="4059558"/>
            <a:ext cx="2208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100" b="1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AU" sz="110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</a:t>
            </a:r>
            <a:r>
              <a:rPr lang="en-AU" sz="11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300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Queensland children aged 10 to 17 were supervised in the community on an average day  (0.3%)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77425" y="4649655"/>
            <a:ext cx="248244" cy="248390"/>
            <a:chOff x="1170768" y="4462258"/>
            <a:chExt cx="363004" cy="363217"/>
          </a:xfrm>
          <a:solidFill>
            <a:schemeClr val="bg1"/>
          </a:solidFill>
        </p:grpSpPr>
        <p:sp>
          <p:nvSpPr>
            <p:cNvPr id="77" name="Oval 76"/>
            <p:cNvSpPr/>
            <p:nvPr/>
          </p:nvSpPr>
          <p:spPr>
            <a:xfrm>
              <a:off x="1330885" y="446225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Oval 77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Oval 78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Oval 79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Oval 80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Oval 81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Oval 82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Oval 83"/>
            <p:cNvSpPr/>
            <p:nvPr/>
          </p:nvSpPr>
          <p:spPr>
            <a:xfrm>
              <a:off x="1439953" y="4506382"/>
              <a:ext cx="45718" cy="4571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Oval 84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Oval 85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Oval 86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Oval 87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Oval 88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Oval 89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Oval 90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Oval 91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1002" y="4560060"/>
            <a:ext cx="398764" cy="412923"/>
            <a:chOff x="1170768" y="4449582"/>
            <a:chExt cx="363004" cy="375893"/>
          </a:xfrm>
          <a:solidFill>
            <a:schemeClr val="bg1"/>
          </a:solidFill>
        </p:grpSpPr>
        <p:sp>
          <p:nvSpPr>
            <p:cNvPr id="94" name="Oval 93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Oval 94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Oval 95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Oval 96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Oval 97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Oval 98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Oval 99"/>
            <p:cNvSpPr/>
            <p:nvPr/>
          </p:nvSpPr>
          <p:spPr>
            <a:xfrm>
              <a:off x="1439953" y="450638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Oval 100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Oval 101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Oval 102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Oval 103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Oval 104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Oval 105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Oval 107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Oval 108"/>
            <p:cNvSpPr/>
            <p:nvPr/>
          </p:nvSpPr>
          <p:spPr>
            <a:xfrm>
              <a:off x="1311873" y="4449582"/>
              <a:ext cx="89843" cy="89843"/>
            </a:xfrm>
            <a:prstGeom prst="ellipse">
              <a:avLst/>
            </a:prstGeom>
            <a:solidFill>
              <a:srgbClr val="F89A4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30005" y="4698248"/>
            <a:ext cx="143434" cy="143519"/>
            <a:chOff x="1170768" y="4462258"/>
            <a:chExt cx="363004" cy="363217"/>
          </a:xfrm>
          <a:solidFill>
            <a:schemeClr val="bg1"/>
          </a:solidFill>
        </p:grpSpPr>
        <p:sp>
          <p:nvSpPr>
            <p:cNvPr id="111" name="Oval 110"/>
            <p:cNvSpPr/>
            <p:nvPr/>
          </p:nvSpPr>
          <p:spPr>
            <a:xfrm>
              <a:off x="1330885" y="446225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Oval 111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Oval 112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Oval 113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Oval 114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Oval 115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Oval 116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Oval 117"/>
            <p:cNvSpPr/>
            <p:nvPr/>
          </p:nvSpPr>
          <p:spPr>
            <a:xfrm>
              <a:off x="1439953" y="4506382"/>
              <a:ext cx="45718" cy="4571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Oval 118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Oval 119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Oval 120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Oval 121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Oval 122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Oval 123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Oval 124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Oval 125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69158" y="4736733"/>
            <a:ext cx="66021" cy="66060"/>
            <a:chOff x="1170768" y="4462258"/>
            <a:chExt cx="363004" cy="363217"/>
          </a:xfrm>
          <a:solidFill>
            <a:schemeClr val="bg1"/>
          </a:solidFill>
        </p:grpSpPr>
        <p:sp>
          <p:nvSpPr>
            <p:cNvPr id="128" name="Oval 127"/>
            <p:cNvSpPr/>
            <p:nvPr/>
          </p:nvSpPr>
          <p:spPr>
            <a:xfrm>
              <a:off x="1330885" y="446225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Oval 128"/>
            <p:cNvSpPr/>
            <p:nvPr/>
          </p:nvSpPr>
          <p:spPr>
            <a:xfrm>
              <a:off x="1330885" y="477975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Oval 129"/>
            <p:cNvSpPr/>
            <p:nvPr/>
          </p:nvSpPr>
          <p:spPr>
            <a:xfrm>
              <a:off x="1488053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Oval 130"/>
            <p:cNvSpPr/>
            <p:nvPr/>
          </p:nvSpPr>
          <p:spPr>
            <a:xfrm>
              <a:off x="1170768" y="4621326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39953" y="4733442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Oval 132"/>
            <p:cNvSpPr/>
            <p:nvPr/>
          </p:nvSpPr>
          <p:spPr>
            <a:xfrm>
              <a:off x="1220984" y="4508500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Oval 133"/>
            <p:cNvSpPr/>
            <p:nvPr/>
          </p:nvSpPr>
          <p:spPr>
            <a:xfrm>
              <a:off x="1218868" y="4728877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Oval 134"/>
            <p:cNvSpPr/>
            <p:nvPr/>
          </p:nvSpPr>
          <p:spPr>
            <a:xfrm>
              <a:off x="1439953" y="4506382"/>
              <a:ext cx="45718" cy="4571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Oval 135"/>
            <p:cNvSpPr/>
            <p:nvPr/>
          </p:nvSpPr>
          <p:spPr>
            <a:xfrm>
              <a:off x="1271916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Oval 136"/>
            <p:cNvSpPr/>
            <p:nvPr/>
          </p:nvSpPr>
          <p:spPr>
            <a:xfrm>
              <a:off x="1389471" y="447457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69948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87503" y="476693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Oval 139"/>
            <p:cNvSpPr/>
            <p:nvPr/>
          </p:nvSpPr>
          <p:spPr>
            <a:xfrm>
              <a:off x="1184959" y="4560151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Oval 140"/>
            <p:cNvSpPr/>
            <p:nvPr/>
          </p:nvSpPr>
          <p:spPr>
            <a:xfrm>
              <a:off x="1184959" y="4679063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Oval 141"/>
            <p:cNvSpPr/>
            <p:nvPr/>
          </p:nvSpPr>
          <p:spPr>
            <a:xfrm>
              <a:off x="1474551" y="4558644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Oval 142"/>
            <p:cNvSpPr/>
            <p:nvPr/>
          </p:nvSpPr>
          <p:spPr>
            <a:xfrm>
              <a:off x="1476741" y="4683158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753061" y="4555937"/>
            <a:ext cx="224152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100" b="1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in </a:t>
            </a:r>
            <a:r>
              <a:rPr lang="en-AU" sz="11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2,000</a:t>
            </a:r>
            <a:r>
              <a:rPr lang="en-AU" sz="850" kern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Queensland children aged 10 to 17 were in custody on an average day (0.05%)  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81211" y="5241749"/>
            <a:ext cx="2613371" cy="1337838"/>
          </a:xfrm>
          <a:prstGeom prst="roundRect">
            <a:avLst>
              <a:gd name="adj" fmla="val 8395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9" name="Rectangle 148"/>
          <p:cNvSpPr/>
          <p:nvPr/>
        </p:nvSpPr>
        <p:spPr>
          <a:xfrm>
            <a:off x="347853" y="5301850"/>
            <a:ext cx="269481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solidFill>
                  <a:schemeClr val="bg1"/>
                </a:solidFill>
                <a:cs typeface="Arial" panose="020B0604020202020204" pitchFamily="34" charset="0"/>
              </a:rPr>
              <a:t>Notes:</a:t>
            </a:r>
          </a:p>
          <a:p>
            <a:pPr marL="228600" indent="-228600">
              <a:buFontTx/>
              <a:buAutoNum type="alphaLcPeriod"/>
            </a:pPr>
            <a:r>
              <a:rPr lang="en-AU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Includes </a:t>
            </a:r>
            <a:r>
              <a:rPr lang="en-AU" sz="700" dirty="0">
                <a:solidFill>
                  <a:schemeClr val="bg1"/>
                </a:solidFill>
                <a:cs typeface="Arial" panose="020B0604020202020204" pitchFamily="34" charset="0"/>
              </a:rPr>
              <a:t>theft, break and enter and unlawful use of motor vehicle</a:t>
            </a:r>
          </a:p>
          <a:p>
            <a:pPr marL="228600" indent="-228600">
              <a:buFontTx/>
              <a:buAutoNum type="alphaLcPeriod"/>
            </a:pPr>
            <a:r>
              <a:rPr lang="en-AU" sz="700" dirty="0">
                <a:solidFill>
                  <a:schemeClr val="bg1"/>
                </a:solidFill>
                <a:cs typeface="Arial" panose="020B0604020202020204" pitchFamily="34" charset="0"/>
              </a:rPr>
              <a:t>Includes traffic-related offences, public order offences, fraud and miscellaneous offences </a:t>
            </a:r>
          </a:p>
          <a:p>
            <a:pPr marL="228600" indent="-228600">
              <a:buFontTx/>
              <a:buAutoNum type="alphaLcPeriod"/>
            </a:pPr>
            <a:r>
              <a:rPr lang="en-AU" sz="700" dirty="0">
                <a:solidFill>
                  <a:schemeClr val="bg1"/>
                </a:solidFill>
                <a:cs typeface="Arial" panose="020B0604020202020204" pitchFamily="34" charset="0"/>
              </a:rPr>
              <a:t>Custody is defined as young people in a youth detention centre on pre-court custody, remand or sentence or in a police watchhouse/other custody location (e.g. in police transit, court cells, hospital) on remand or sentence. It excludes young people on pre-court custody in locations other than a youth detention centre</a:t>
            </a:r>
            <a:r>
              <a:rPr lang="en-AU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AU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14300" y="322394"/>
            <a:ext cx="3239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Department of Youth Justice</a:t>
            </a:r>
            <a:endParaRPr lang="en-AU" sz="11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926562" y="630692"/>
            <a:ext cx="38195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00" b="1" dirty="0" smtClean="0">
                <a:solidFill>
                  <a:srgbClr val="8AB8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 Justice </a:t>
            </a:r>
            <a:r>
              <a:rPr lang="en-AU" sz="1900" b="1" dirty="0" smtClean="0">
                <a:solidFill>
                  <a:srgbClr val="065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Pocket Stats 2018-19</a:t>
            </a:r>
            <a:endParaRPr lang="en-AU" sz="1900" b="1" dirty="0">
              <a:solidFill>
                <a:srgbClr val="0656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3338413" y="1124411"/>
            <a:ext cx="3088891" cy="5678218"/>
          </a:xfrm>
          <a:prstGeom prst="roundRect">
            <a:avLst>
              <a:gd name="adj" fmla="val 5033"/>
            </a:avLst>
          </a:prstGeom>
          <a:solidFill>
            <a:srgbClr val="EEF5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0" dirty="0"/>
          </a:p>
        </p:txBody>
      </p:sp>
      <p:sp>
        <p:nvSpPr>
          <p:cNvPr id="157" name="Rounded Rectangle 156"/>
          <p:cNvSpPr/>
          <p:nvPr/>
        </p:nvSpPr>
        <p:spPr>
          <a:xfrm>
            <a:off x="6638194" y="1125415"/>
            <a:ext cx="3031992" cy="5677214"/>
          </a:xfrm>
          <a:prstGeom prst="roundRect">
            <a:avLst>
              <a:gd name="adj" fmla="val 5033"/>
            </a:avLst>
          </a:prstGeom>
          <a:solidFill>
            <a:srgbClr val="EEF5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0" dirty="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3485334" y="1352852"/>
            <a:ext cx="2752725" cy="0"/>
          </a:xfrm>
          <a:prstGeom prst="line">
            <a:avLst/>
          </a:prstGeom>
          <a:ln>
            <a:solidFill>
              <a:srgbClr val="38788D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5363307" y="1063718"/>
            <a:ext cx="784731" cy="292183"/>
            <a:chOff x="4551370" y="947240"/>
            <a:chExt cx="1432101" cy="533221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370" y="948056"/>
              <a:ext cx="479411" cy="531178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781" y="949283"/>
              <a:ext cx="479411" cy="531178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60" y="947240"/>
              <a:ext cx="479411" cy="531178"/>
            </a:xfrm>
            <a:prstGeom prst="rect">
              <a:avLst/>
            </a:prstGeom>
          </p:spPr>
        </p:pic>
      </p:grpSp>
      <p:cxnSp>
        <p:nvCxnSpPr>
          <p:cNvPr id="163" name="Straight Connector 162"/>
          <p:cNvCxnSpPr/>
          <p:nvPr/>
        </p:nvCxnSpPr>
        <p:spPr>
          <a:xfrm flipH="1">
            <a:off x="3466179" y="1354533"/>
            <a:ext cx="34153" cy="5448096"/>
          </a:xfrm>
          <a:prstGeom prst="line">
            <a:avLst/>
          </a:prstGeom>
          <a:ln>
            <a:solidFill>
              <a:srgbClr val="3878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3515133" y="2867716"/>
            <a:ext cx="290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1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Complexity of young offenders (Census 2019)</a:t>
            </a:r>
            <a:endParaRPr lang="en-AU" sz="1100" b="1" dirty="0">
              <a:solidFill>
                <a:srgbClr val="06567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923839" y="3060741"/>
            <a:ext cx="25286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have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used at least one substance 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young people in youth justice custody</a:t>
            </a:r>
            <a:r>
              <a:rPr lang="en-AU" sz="900" baseline="30000" dirty="0" smtClean="0">
                <a:solidFill>
                  <a:srgbClr val="065671"/>
                </a:solidFill>
                <a:cs typeface="Arial" panose="020B0604020202020204" pitchFamily="34" charset="0"/>
              </a:rPr>
              <a:t>c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 have used ice or other methamphetamines</a:t>
            </a:r>
            <a:endParaRPr lang="en-AU" sz="900" dirty="0">
              <a:solidFill>
                <a:srgbClr val="065671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have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experienced or been impacted by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domestic and family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violence 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have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a mental health and/or behavioural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disorder (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diagnosed or suspected)</a:t>
            </a: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are disengaged from education, training or employment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have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at least one parent who spent time in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adult custody</a:t>
            </a:r>
            <a:endParaRPr lang="en-AU" sz="900" dirty="0">
              <a:solidFill>
                <a:srgbClr val="065671"/>
              </a:solid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are in unstable and/or unsuitable accommodation </a:t>
            </a: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have a disability (assessed or suspected)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3541781" y="5464065"/>
            <a:ext cx="29039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Disproportionate representation </a:t>
            </a:r>
          </a:p>
          <a:p>
            <a:r>
              <a:rPr lang="en-AU" sz="900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Compared to </a:t>
            </a:r>
            <a:r>
              <a:rPr lang="en-AU" sz="900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non-Indigenous </a:t>
            </a:r>
            <a:r>
              <a:rPr lang="en-AU" sz="900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young people, Aboriginal and Torres Strait Islander young people were: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1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  </a:t>
            </a:r>
            <a:endParaRPr lang="en-AU" sz="1100" b="1" dirty="0">
              <a:solidFill>
                <a:srgbClr val="06567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923839" y="5925466"/>
            <a:ext cx="26207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as likely to have a proven offence</a:t>
            </a: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as likely to receive a supervised order  </a:t>
            </a: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as likely to be held in custody on an average day </a:t>
            </a:r>
          </a:p>
          <a:p>
            <a:pPr lvl="0"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as likely to be on remand on an average day 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474799" y="1101556"/>
            <a:ext cx="29034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3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Profile</a:t>
            </a:r>
            <a:endParaRPr lang="en-AU" sz="1300" b="1" dirty="0">
              <a:solidFill>
                <a:srgbClr val="06567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923839" y="1390844"/>
            <a:ext cx="252280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distinct young people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had at least one 	proven offence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young offenders were male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young offenders were Aboriginal and Torres Strait Islander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young offenders are 15 and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over</a:t>
            </a:r>
          </a:p>
          <a:p>
            <a:pPr>
              <a:spcAft>
                <a:spcPts val="600"/>
              </a:spcAft>
              <a:defRPr/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young offenders committed </a:t>
            </a:r>
            <a:r>
              <a:rPr lang="en-AU" sz="11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44%</a:t>
            </a:r>
            <a:r>
              <a:rPr lang="en-AU" sz="1100" dirty="0" smtClean="0">
                <a:solidFill>
                  <a:srgbClr val="E86E25"/>
                </a:solidFill>
                <a:cs typeface="Arial" panose="020B0604020202020204" pitchFamily="34" charset="0"/>
              </a:rPr>
              <a:t>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all </a:t>
            </a:r>
            <a:r>
              <a:rPr lang="en-AU" sz="1000" dirty="0" smtClean="0">
                <a:solidFill>
                  <a:srgbClr val="065671"/>
                </a:solidFill>
                <a:cs typeface="Arial" panose="020B0604020202020204" pitchFamily="34" charset="0"/>
              </a:rPr>
              <a:t>proven offences </a:t>
            </a:r>
            <a:endParaRPr lang="en-AU" sz="1000" dirty="0">
              <a:solidFill>
                <a:srgbClr val="E86E25"/>
              </a:solidFill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649904" y="1167237"/>
            <a:ext cx="16151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300" b="1" dirty="0">
                <a:solidFill>
                  <a:srgbClr val="065671"/>
                </a:solidFill>
                <a:ea typeface="Calibri" panose="020F0502020204030204" pitchFamily="34" charset="0"/>
              </a:rPr>
              <a:t>Proven </a:t>
            </a:r>
            <a:r>
              <a:rPr lang="en-AU" sz="1300" b="1" dirty="0" smtClean="0">
                <a:solidFill>
                  <a:srgbClr val="065671"/>
                </a:solidFill>
                <a:ea typeface="Calibri" panose="020F0502020204030204" pitchFamily="34" charset="0"/>
              </a:rPr>
              <a:t>offences</a:t>
            </a:r>
            <a:endParaRPr lang="en-AU" sz="13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78" name="Chart 177"/>
          <p:cNvGraphicFramePr/>
          <p:nvPr>
            <p:extLst>
              <p:ext uri="{D42A27DB-BD31-4B8C-83A1-F6EECF244321}">
                <p14:modId xmlns:p14="http://schemas.microsoft.com/office/powerpoint/2010/main" val="1158535068"/>
              </p:ext>
            </p:extLst>
          </p:nvPr>
        </p:nvGraphicFramePr>
        <p:xfrm>
          <a:off x="6851524" y="1567862"/>
          <a:ext cx="1556661" cy="10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9" name="Rectangle 178"/>
          <p:cNvSpPr/>
          <p:nvPr/>
        </p:nvSpPr>
        <p:spPr>
          <a:xfrm>
            <a:off x="7274645" y="2023217"/>
            <a:ext cx="73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kern="1200" dirty="0" err="1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PROPERTY</a:t>
            </a:r>
            <a:r>
              <a:rPr lang="en-AU" sz="900" b="1" baseline="30000" dirty="0" err="1">
                <a:solidFill>
                  <a:srgbClr val="065671"/>
                </a:solidFill>
                <a:cs typeface="Arial" panose="020B0604020202020204" pitchFamily="34" charset="0"/>
              </a:rPr>
              <a:t>a</a:t>
            </a:r>
            <a:endParaRPr lang="en-AU" sz="9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286276" y="1834424"/>
            <a:ext cx="730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61%</a:t>
            </a:r>
            <a:endParaRPr lang="en-AU" sz="12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81" name="Chart 180"/>
          <p:cNvGraphicFramePr/>
          <p:nvPr>
            <p:extLst>
              <p:ext uri="{D42A27DB-BD31-4B8C-83A1-F6EECF244321}">
                <p14:modId xmlns:p14="http://schemas.microsoft.com/office/powerpoint/2010/main" val="3351642530"/>
              </p:ext>
            </p:extLst>
          </p:nvPr>
        </p:nvGraphicFramePr>
        <p:xfrm>
          <a:off x="7867480" y="1559667"/>
          <a:ext cx="1556661" cy="10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2" name="Rectangle 181"/>
          <p:cNvSpPr/>
          <p:nvPr/>
        </p:nvSpPr>
        <p:spPr>
          <a:xfrm>
            <a:off x="8296077" y="2030597"/>
            <a:ext cx="73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VIOLENT</a:t>
            </a:r>
            <a:endParaRPr lang="en-AU" sz="9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296077" y="1844591"/>
            <a:ext cx="730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srgbClr val="065671"/>
                </a:solidFill>
                <a:ea typeface="Calibri" panose="020F0502020204030204" pitchFamily="34" charset="0"/>
              </a:rPr>
              <a:t>7</a:t>
            </a:r>
            <a:r>
              <a:rPr lang="en-AU" sz="12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%</a:t>
            </a:r>
            <a:endParaRPr lang="en-AU" sz="12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84" name="Chart 183"/>
          <p:cNvGraphicFramePr/>
          <p:nvPr>
            <p:extLst>
              <p:ext uri="{D42A27DB-BD31-4B8C-83A1-F6EECF244321}">
                <p14:modId xmlns:p14="http://schemas.microsoft.com/office/powerpoint/2010/main" val="2357264677"/>
              </p:ext>
            </p:extLst>
          </p:nvPr>
        </p:nvGraphicFramePr>
        <p:xfrm>
          <a:off x="7370258" y="2232615"/>
          <a:ext cx="1556661" cy="10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5" name="Rectangle 184"/>
          <p:cNvSpPr/>
          <p:nvPr/>
        </p:nvSpPr>
        <p:spPr>
          <a:xfrm>
            <a:off x="7791276" y="2707171"/>
            <a:ext cx="73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SEXUAL</a:t>
            </a:r>
            <a:endParaRPr lang="en-AU" sz="9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799589" y="2521165"/>
            <a:ext cx="730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0.3%</a:t>
            </a:r>
            <a:endParaRPr lang="en-AU" sz="12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768569" y="2700592"/>
            <a:ext cx="73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DRUG</a:t>
            </a:r>
            <a:endParaRPr lang="en-AU" sz="9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793508" y="2531212"/>
            <a:ext cx="730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7%</a:t>
            </a:r>
            <a:endParaRPr lang="en-AU" sz="12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89" name="Chart 188"/>
          <p:cNvGraphicFramePr/>
          <p:nvPr>
            <p:extLst>
              <p:ext uri="{D42A27DB-BD31-4B8C-83A1-F6EECF244321}">
                <p14:modId xmlns:p14="http://schemas.microsoft.com/office/powerpoint/2010/main" val="3597455838"/>
              </p:ext>
            </p:extLst>
          </p:nvPr>
        </p:nvGraphicFramePr>
        <p:xfrm>
          <a:off x="8354089" y="2247982"/>
          <a:ext cx="1556661" cy="10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0" name="Rectangle 189"/>
          <p:cNvSpPr/>
          <p:nvPr/>
        </p:nvSpPr>
        <p:spPr>
          <a:xfrm>
            <a:off x="8766123" y="2707683"/>
            <a:ext cx="73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kern="1200" dirty="0" err="1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OTHER</a:t>
            </a:r>
            <a:r>
              <a:rPr lang="en-AU" sz="900" b="1" baseline="30000" dirty="0" err="1">
                <a:solidFill>
                  <a:srgbClr val="065671"/>
                </a:solidFill>
                <a:cs typeface="Arial" panose="020B0604020202020204" pitchFamily="34" charset="0"/>
              </a:rPr>
              <a:t>b</a:t>
            </a:r>
            <a:endParaRPr lang="en-AU" sz="9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783140" y="2520496"/>
            <a:ext cx="730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kern="1200" dirty="0" smtClean="0">
                <a:solidFill>
                  <a:srgbClr val="065671"/>
                </a:solidFill>
                <a:effectLst/>
                <a:ea typeface="Calibri" panose="020F0502020204030204" pitchFamily="34" charset="0"/>
              </a:rPr>
              <a:t>25%</a:t>
            </a:r>
            <a:endParaRPr lang="en-AU" sz="12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8151973" y="2386034"/>
            <a:ext cx="0" cy="70064"/>
          </a:xfrm>
          <a:prstGeom prst="line">
            <a:avLst/>
          </a:prstGeom>
          <a:ln w="12700">
            <a:solidFill>
              <a:srgbClr val="0656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6652716" y="1398689"/>
            <a:ext cx="25033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36,676</a:t>
            </a:r>
            <a:r>
              <a:rPr lang="en-AU" sz="1300" dirty="0">
                <a:solidFill>
                  <a:srgbClr val="E86E25"/>
                </a:solidFill>
                <a:cs typeface="Arial" panose="020B0604020202020204" pitchFamily="34" charset="0"/>
              </a:rPr>
              <a:t> (86%)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of offences were proven</a:t>
            </a:r>
          </a:p>
        </p:txBody>
      </p:sp>
      <p:graphicFrame>
        <p:nvGraphicFramePr>
          <p:cNvPr id="194" name="Chart 193"/>
          <p:cNvGraphicFramePr/>
          <p:nvPr>
            <p:extLst>
              <p:ext uri="{D42A27DB-BD31-4B8C-83A1-F6EECF244321}">
                <p14:modId xmlns:p14="http://schemas.microsoft.com/office/powerpoint/2010/main" val="4119829530"/>
              </p:ext>
            </p:extLst>
          </p:nvPr>
        </p:nvGraphicFramePr>
        <p:xfrm>
          <a:off x="6353751" y="2229249"/>
          <a:ext cx="1556661" cy="10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5" name="Rectangle 194"/>
          <p:cNvSpPr/>
          <p:nvPr/>
        </p:nvSpPr>
        <p:spPr>
          <a:xfrm>
            <a:off x="6656200" y="3168461"/>
            <a:ext cx="22313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3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</a:rPr>
              <a:t>Custody</a:t>
            </a:r>
            <a:r>
              <a:rPr lang="en-AU" sz="1300" b="1" baseline="30000" dirty="0">
                <a:solidFill>
                  <a:srgbClr val="065671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AU" sz="1300" b="1" dirty="0" smtClean="0">
                <a:solidFill>
                  <a:srgbClr val="065671"/>
                </a:solidFill>
                <a:latin typeface="+mj-lt"/>
                <a:cs typeface="Arial" panose="020B0604020202020204" pitchFamily="34" charset="0"/>
              </a:rPr>
              <a:t> (on an average day)</a:t>
            </a:r>
            <a:endParaRPr lang="en-AU" sz="1300" b="1" dirty="0">
              <a:solidFill>
                <a:srgbClr val="06567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710223" y="3482406"/>
            <a:ext cx="2866542" cy="279355"/>
          </a:xfrm>
          <a:prstGeom prst="roundRect">
            <a:avLst>
              <a:gd name="adj" fmla="val 5000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7" name="Rounded Rectangle 196"/>
          <p:cNvSpPr/>
          <p:nvPr/>
        </p:nvSpPr>
        <p:spPr>
          <a:xfrm>
            <a:off x="6710223" y="3813290"/>
            <a:ext cx="2866542" cy="279355"/>
          </a:xfrm>
          <a:prstGeom prst="roundRect">
            <a:avLst>
              <a:gd name="adj" fmla="val 5000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8" name="Rounded Rectangle 197"/>
          <p:cNvSpPr/>
          <p:nvPr/>
        </p:nvSpPr>
        <p:spPr>
          <a:xfrm>
            <a:off x="6721955" y="4148103"/>
            <a:ext cx="2866542" cy="279355"/>
          </a:xfrm>
          <a:prstGeom prst="roundRect">
            <a:avLst>
              <a:gd name="adj" fmla="val 5000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9" name="Rounded Rectangle 198"/>
          <p:cNvSpPr/>
          <p:nvPr/>
        </p:nvSpPr>
        <p:spPr>
          <a:xfrm>
            <a:off x="6719530" y="4469108"/>
            <a:ext cx="2866542" cy="279355"/>
          </a:xfrm>
          <a:prstGeom prst="roundRect">
            <a:avLst>
              <a:gd name="adj" fmla="val 5000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0" name="Oval 199"/>
          <p:cNvSpPr/>
          <p:nvPr/>
        </p:nvSpPr>
        <p:spPr>
          <a:xfrm>
            <a:off x="6736388" y="3504532"/>
            <a:ext cx="227263" cy="227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8AB8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1" name="Oval 200"/>
          <p:cNvSpPr/>
          <p:nvPr/>
        </p:nvSpPr>
        <p:spPr>
          <a:xfrm>
            <a:off x="6734428" y="3836684"/>
            <a:ext cx="227263" cy="227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8AB8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2" name="Oval 201"/>
          <p:cNvSpPr/>
          <p:nvPr/>
        </p:nvSpPr>
        <p:spPr>
          <a:xfrm>
            <a:off x="6745675" y="4175267"/>
            <a:ext cx="227263" cy="227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8AB8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3" name="Oval 202"/>
          <p:cNvSpPr/>
          <p:nvPr/>
        </p:nvSpPr>
        <p:spPr>
          <a:xfrm>
            <a:off x="6743833" y="4490626"/>
            <a:ext cx="227263" cy="227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8AB8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4" name="Group 203"/>
          <p:cNvGrpSpPr/>
          <p:nvPr/>
        </p:nvGrpSpPr>
        <p:grpSpPr>
          <a:xfrm>
            <a:off x="6807907" y="4240355"/>
            <a:ext cx="95315" cy="95315"/>
            <a:chOff x="6851874" y="4941680"/>
            <a:chExt cx="122346" cy="122346"/>
          </a:xfrm>
          <a:solidFill>
            <a:srgbClr val="8AB83F"/>
          </a:solidFill>
        </p:grpSpPr>
        <p:sp>
          <p:nvSpPr>
            <p:cNvPr id="205" name="Rounded Rectangle 204"/>
            <p:cNvSpPr/>
            <p:nvPr/>
          </p:nvSpPr>
          <p:spPr>
            <a:xfrm>
              <a:off x="6851874" y="4941680"/>
              <a:ext cx="122346" cy="122346"/>
            </a:xfrm>
            <a:prstGeom prst="roundRect">
              <a:avLst/>
            </a:prstGeom>
            <a:grpFill/>
            <a:ln>
              <a:solidFill>
                <a:srgbClr val="C1D8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6851874" y="4975888"/>
              <a:ext cx="122346" cy="0"/>
            </a:xfrm>
            <a:prstGeom prst="line">
              <a:avLst/>
            </a:prstGeom>
            <a:grpFill/>
            <a:ln w="9525">
              <a:solidFill>
                <a:srgbClr val="C1D8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6810488" y="4559769"/>
            <a:ext cx="95315" cy="95315"/>
            <a:chOff x="6851874" y="4941680"/>
            <a:chExt cx="122346" cy="122346"/>
          </a:xfrm>
          <a:solidFill>
            <a:srgbClr val="8AB83F"/>
          </a:solidFill>
        </p:grpSpPr>
        <p:sp>
          <p:nvSpPr>
            <p:cNvPr id="208" name="Rounded Rectangle 207"/>
            <p:cNvSpPr/>
            <p:nvPr/>
          </p:nvSpPr>
          <p:spPr>
            <a:xfrm>
              <a:off x="6851874" y="4941680"/>
              <a:ext cx="122346" cy="122346"/>
            </a:xfrm>
            <a:prstGeom prst="roundRect">
              <a:avLst/>
            </a:prstGeom>
            <a:grpFill/>
            <a:ln>
              <a:solidFill>
                <a:srgbClr val="C1D8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6851874" y="4975888"/>
              <a:ext cx="122346" cy="0"/>
            </a:xfrm>
            <a:prstGeom prst="line">
              <a:avLst/>
            </a:prstGeom>
            <a:grpFill/>
            <a:ln w="9525">
              <a:solidFill>
                <a:srgbClr val="C1D8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/>
          <p:cNvSpPr/>
          <p:nvPr/>
        </p:nvSpPr>
        <p:spPr>
          <a:xfrm>
            <a:off x="7335342" y="3432031"/>
            <a:ext cx="223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young people in </a:t>
            </a:r>
            <a:r>
              <a:rPr lang="en-AU" sz="900" dirty="0">
                <a:solidFill>
                  <a:schemeClr val="bg1"/>
                </a:solidFill>
                <a:ea typeface="Calibri" panose="020F0502020204030204" pitchFamily="34" charset="0"/>
              </a:rPr>
              <a:t>custody (</a:t>
            </a:r>
            <a:r>
              <a:rPr lang="en-AU" sz="900" b="1" dirty="0">
                <a:solidFill>
                  <a:schemeClr val="bg1"/>
                </a:solidFill>
                <a:ea typeface="Calibri" panose="020F0502020204030204" pitchFamily="34" charset="0"/>
              </a:rPr>
              <a:t>71% </a:t>
            </a:r>
            <a:r>
              <a:rPr lang="en-AU" sz="900" dirty="0">
                <a:solidFill>
                  <a:schemeClr val="bg1"/>
                </a:solidFill>
                <a:ea typeface="Calibri" panose="020F0502020204030204" pitchFamily="34" charset="0"/>
              </a:rPr>
              <a:t>Aboriginal </a:t>
            </a: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and Torres </a:t>
            </a:r>
            <a:r>
              <a:rPr lang="en-AU" sz="900" dirty="0">
                <a:solidFill>
                  <a:schemeClr val="bg1"/>
                </a:solidFill>
                <a:ea typeface="Calibri" panose="020F0502020204030204" pitchFamily="34" charset="0"/>
              </a:rPr>
              <a:t>Strait Islander)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7335342" y="3763041"/>
            <a:ext cx="2319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young people in </a:t>
            </a:r>
            <a:r>
              <a:rPr lang="en-AU" sz="900" dirty="0">
                <a:solidFill>
                  <a:schemeClr val="bg1"/>
                </a:solidFill>
                <a:ea typeface="Calibri" panose="020F0502020204030204" pitchFamily="34" charset="0"/>
              </a:rPr>
              <a:t>custody on remand (</a:t>
            </a:r>
            <a:r>
              <a:rPr lang="en-AU" sz="9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70% </a:t>
            </a: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Aboriginal </a:t>
            </a:r>
            <a:r>
              <a:rPr lang="en-AU" sz="900" dirty="0">
                <a:solidFill>
                  <a:schemeClr val="bg1"/>
                </a:solidFill>
                <a:ea typeface="Calibri" panose="020F0502020204030204" pitchFamily="34" charset="0"/>
              </a:rPr>
              <a:t>and Torres Strait Islander)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7336667" y="4168722"/>
            <a:ext cx="1772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dirty="0" smtClean="0">
                <a:solidFill>
                  <a:schemeClr val="bg1"/>
                </a:solidFill>
                <a:ea typeface="Calibri" panose="020F0502020204030204" pitchFamily="34" charset="0"/>
              </a:rPr>
              <a:t>days </a:t>
            </a: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average sentenced duration</a:t>
            </a:r>
            <a:endParaRPr lang="en-AU" sz="9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344010" y="4486330"/>
            <a:ext cx="1678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dirty="0" smtClean="0">
                <a:solidFill>
                  <a:schemeClr val="bg1"/>
                </a:solidFill>
                <a:ea typeface="Calibri" panose="020F0502020204030204" pitchFamily="34" charset="0"/>
              </a:rPr>
              <a:t>days </a:t>
            </a:r>
            <a:r>
              <a:rPr lang="en-AU" sz="900" dirty="0" smtClean="0">
                <a:solidFill>
                  <a:schemeClr val="bg1"/>
                </a:solidFill>
                <a:ea typeface="Calibri" panose="020F0502020204030204" pitchFamily="34" charset="0"/>
              </a:rPr>
              <a:t>average remand duration</a:t>
            </a:r>
            <a:endParaRPr lang="en-AU" sz="9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84" y="3538608"/>
            <a:ext cx="88618" cy="165051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00" y="3864066"/>
            <a:ext cx="88618" cy="165051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6942873" y="3469410"/>
            <a:ext cx="636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252</a:t>
            </a:r>
            <a:endParaRPr lang="en-AU" sz="1300" dirty="0">
              <a:solidFill>
                <a:schemeClr val="bg1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945065" y="3803851"/>
            <a:ext cx="6923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213</a:t>
            </a:r>
            <a:endParaRPr lang="en-AU" sz="1300" dirty="0">
              <a:solidFill>
                <a:schemeClr val="bg1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992429" y="4144752"/>
            <a:ext cx="4315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ea typeface="Calibri" panose="020F0502020204030204" pitchFamily="34" charset="0"/>
              </a:rPr>
              <a:t> 58</a:t>
            </a:r>
            <a:r>
              <a:rPr lang="en-AU" sz="1300" dirty="0">
                <a:solidFill>
                  <a:srgbClr val="FFFF00"/>
                </a:solidFill>
                <a:ea typeface="Calibri" panose="020F0502020204030204" pitchFamily="34" charset="0"/>
              </a:rPr>
              <a:t> </a:t>
            </a:r>
            <a:endParaRPr lang="en-AU" sz="1300" dirty="0">
              <a:solidFill>
                <a:srgbClr val="FFFF0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992360" y="4449109"/>
            <a:ext cx="4315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AU" sz="13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26</a:t>
            </a:r>
            <a:r>
              <a:rPr lang="en-AU" sz="1300" b="1" dirty="0" smtClean="0">
                <a:solidFill>
                  <a:srgbClr val="FFFF00"/>
                </a:solidFill>
                <a:ea typeface="Calibri" panose="020F0502020204030204" pitchFamily="34" charset="0"/>
              </a:rPr>
              <a:t> </a:t>
            </a:r>
            <a:endParaRPr lang="en-AU" sz="1300" dirty="0">
              <a:solidFill>
                <a:srgbClr val="FFFF00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061020" y="4918387"/>
            <a:ext cx="2794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young </a:t>
            </a:r>
            <a:r>
              <a:rPr lang="en-AU" sz="900" b="1" dirty="0">
                <a:solidFill>
                  <a:srgbClr val="065671"/>
                </a:solidFill>
                <a:cs typeface="Arial" panose="020B0604020202020204" pitchFamily="34" charset="0"/>
              </a:rPr>
              <a:t>people </a:t>
            </a:r>
            <a:r>
              <a:rPr lang="en-AU" sz="900" dirty="0">
                <a:solidFill>
                  <a:srgbClr val="065671"/>
                </a:solidFill>
                <a:cs typeface="Arial" panose="020B0604020202020204" pitchFamily="34" charset="0"/>
              </a:rPr>
              <a:t>received a total of </a:t>
            </a:r>
            <a:r>
              <a:rPr lang="en-AU" sz="12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4,010</a:t>
            </a:r>
            <a:r>
              <a:rPr lang="en-AU" sz="1200" b="1" dirty="0">
                <a:solidFill>
                  <a:srgbClr val="065671"/>
                </a:solidFill>
                <a:cs typeface="Arial" panose="020B0604020202020204" pitchFamily="34" charset="0"/>
              </a:rPr>
              <a:t> </a:t>
            </a: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supervised orders </a:t>
            </a:r>
          </a:p>
          <a:p>
            <a:pPr>
              <a:spcAft>
                <a:spcPts val="600"/>
              </a:spcAft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young people received a total of </a:t>
            </a:r>
            <a:r>
              <a:rPr lang="en-AU" sz="12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3,651</a:t>
            </a:r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community-based orders</a:t>
            </a:r>
          </a:p>
          <a:p>
            <a:pPr>
              <a:spcAft>
                <a:spcPts val="600"/>
              </a:spcAft>
            </a:pP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of community-based orders were </a:t>
            </a: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successfully completed</a:t>
            </a:r>
          </a:p>
          <a:p>
            <a:pPr>
              <a:spcAft>
                <a:spcPts val="600"/>
              </a:spcAft>
            </a:pP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restorative justice referrals received </a:t>
            </a:r>
            <a:r>
              <a:rPr lang="en-AU" sz="900" dirty="0" smtClean="0">
                <a:solidFill>
                  <a:srgbClr val="065671"/>
                </a:solidFill>
                <a:cs typeface="Arial" panose="020B0604020202020204" pitchFamily="34" charset="0"/>
              </a:rPr>
              <a:t>(42% police referred; 58% court-referred)</a:t>
            </a:r>
          </a:p>
          <a:p>
            <a:pPr>
              <a:spcAft>
                <a:spcPts val="600"/>
              </a:spcAft>
            </a:pPr>
            <a:r>
              <a:rPr lang="en-AU" sz="9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restorative justice conferences held</a:t>
            </a:r>
            <a:endParaRPr lang="en-AU" sz="900" dirty="0">
              <a:solidFill>
                <a:srgbClr val="06567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638194" y="4756730"/>
            <a:ext cx="16151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300" b="1" dirty="0" smtClean="0">
                <a:solidFill>
                  <a:srgbClr val="06567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Orders</a:t>
            </a:r>
            <a:r>
              <a:rPr lang="en-AU" sz="1300" b="1" dirty="0" smtClean="0">
                <a:solidFill>
                  <a:srgbClr val="065671"/>
                </a:solidFill>
                <a:latin typeface="MetaNormal-Roman" panose="020B0502030101020104" pitchFamily="34" charset="0"/>
                <a:ea typeface="Calibri" panose="020F0502020204030204" pitchFamily="34" charset="0"/>
              </a:rPr>
              <a:t> </a:t>
            </a:r>
            <a:endParaRPr lang="en-AU" sz="1300" b="1" dirty="0">
              <a:solidFill>
                <a:srgbClr val="065671"/>
              </a:solidFill>
              <a:ea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7963" y="1144396"/>
            <a:ext cx="2883745" cy="92957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3" name="Rounded Rectangle 152"/>
          <p:cNvSpPr/>
          <p:nvPr/>
        </p:nvSpPr>
        <p:spPr>
          <a:xfrm>
            <a:off x="197963" y="1135176"/>
            <a:ext cx="2907576" cy="936427"/>
          </a:xfrm>
          <a:prstGeom prst="roundRect">
            <a:avLst/>
          </a:prstGeom>
          <a:solidFill>
            <a:srgbClr val="8AB83F">
              <a:alpha val="57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14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Did you know…</a:t>
            </a:r>
          </a:p>
          <a:p>
            <a:pPr lvl="0">
              <a:defRPr/>
            </a:pPr>
            <a:r>
              <a:rPr lang="en-AU" sz="1300" b="1" dirty="0" smtClean="0">
                <a:solidFill>
                  <a:srgbClr val="065671"/>
                </a:solidFill>
                <a:cs typeface="Arial" panose="020B0604020202020204" pitchFamily="34" charset="0"/>
              </a:rPr>
              <a:t>45% </a:t>
            </a:r>
            <a:r>
              <a:rPr lang="en-AU" sz="1100" dirty="0" smtClean="0">
                <a:solidFill>
                  <a:srgbClr val="065671"/>
                </a:solidFill>
                <a:cs typeface="Arial" panose="020B0604020202020204" pitchFamily="34" charset="0"/>
              </a:rPr>
              <a:t>of young people who have a finalised court appearance never return to the </a:t>
            </a:r>
            <a:r>
              <a:rPr lang="en-AU" sz="1100" dirty="0" smtClean="0">
                <a:solidFill>
                  <a:srgbClr val="065671"/>
                </a:solidFill>
                <a:cs typeface="Arial" panose="020B0604020202020204" pitchFamily="34" charset="0"/>
              </a:rPr>
              <a:t>youth justice system </a:t>
            </a:r>
            <a:endParaRPr lang="en-AU" sz="900" dirty="0">
              <a:solidFill>
                <a:srgbClr val="06567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179" y="1431995"/>
            <a:ext cx="5677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4,716</a:t>
            </a:r>
            <a:endParaRPr lang="en-AU" sz="1300" dirty="0"/>
          </a:p>
        </p:txBody>
      </p:sp>
      <p:sp>
        <p:nvSpPr>
          <p:cNvPr id="224" name="Rectangle 223"/>
          <p:cNvSpPr/>
          <p:nvPr/>
        </p:nvSpPr>
        <p:spPr>
          <a:xfrm>
            <a:off x="3551464" y="1707228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73%</a:t>
            </a:r>
            <a:endParaRPr lang="en-AU" sz="1300" dirty="0"/>
          </a:p>
        </p:txBody>
      </p:sp>
      <p:sp>
        <p:nvSpPr>
          <p:cNvPr id="225" name="Rectangle 224"/>
          <p:cNvSpPr/>
          <p:nvPr/>
        </p:nvSpPr>
        <p:spPr>
          <a:xfrm>
            <a:off x="3554280" y="1999819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45%</a:t>
            </a:r>
            <a:endParaRPr lang="en-AU" sz="1300" dirty="0"/>
          </a:p>
        </p:txBody>
      </p:sp>
      <p:sp>
        <p:nvSpPr>
          <p:cNvPr id="226" name="Rectangle 225"/>
          <p:cNvSpPr/>
          <p:nvPr/>
        </p:nvSpPr>
        <p:spPr>
          <a:xfrm>
            <a:off x="3554280" y="2277914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76%</a:t>
            </a:r>
            <a:endParaRPr lang="en-AU" sz="1300" dirty="0"/>
          </a:p>
        </p:txBody>
      </p:sp>
      <p:sp>
        <p:nvSpPr>
          <p:cNvPr id="227" name="Rectangle 226"/>
          <p:cNvSpPr/>
          <p:nvPr/>
        </p:nvSpPr>
        <p:spPr>
          <a:xfrm>
            <a:off x="3552225" y="2567426"/>
            <a:ext cx="5148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10% </a:t>
            </a:r>
            <a:endParaRPr lang="en-AU" sz="1300" dirty="0"/>
          </a:p>
        </p:txBody>
      </p:sp>
      <p:sp>
        <p:nvSpPr>
          <p:cNvPr id="228" name="Rectangle 227"/>
          <p:cNvSpPr/>
          <p:nvPr/>
        </p:nvSpPr>
        <p:spPr>
          <a:xfrm>
            <a:off x="3553938" y="3039805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80%</a:t>
            </a:r>
            <a:endParaRPr lang="en-AU" sz="1300" dirty="0"/>
          </a:p>
        </p:txBody>
      </p:sp>
      <p:sp>
        <p:nvSpPr>
          <p:cNvPr id="229" name="Rectangle 228"/>
          <p:cNvSpPr/>
          <p:nvPr/>
        </p:nvSpPr>
        <p:spPr>
          <a:xfrm>
            <a:off x="3554280" y="3321386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39%</a:t>
            </a:r>
            <a:endParaRPr lang="en-AU" sz="1300" dirty="0"/>
          </a:p>
        </p:txBody>
      </p:sp>
      <p:sp>
        <p:nvSpPr>
          <p:cNvPr id="230" name="Rectangle 229"/>
          <p:cNvSpPr/>
          <p:nvPr/>
        </p:nvSpPr>
        <p:spPr>
          <a:xfrm>
            <a:off x="3547569" y="3659465"/>
            <a:ext cx="5148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63% </a:t>
            </a:r>
            <a:endParaRPr lang="en-AU" sz="1300" dirty="0"/>
          </a:p>
        </p:txBody>
      </p:sp>
      <p:sp>
        <p:nvSpPr>
          <p:cNvPr id="231" name="Rectangle 230"/>
          <p:cNvSpPr/>
          <p:nvPr/>
        </p:nvSpPr>
        <p:spPr>
          <a:xfrm>
            <a:off x="3548750" y="4018252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56%</a:t>
            </a:r>
            <a:endParaRPr lang="en-AU" sz="1300" dirty="0"/>
          </a:p>
        </p:txBody>
      </p:sp>
      <p:sp>
        <p:nvSpPr>
          <p:cNvPr id="233" name="Rectangle 232"/>
          <p:cNvSpPr/>
          <p:nvPr/>
        </p:nvSpPr>
        <p:spPr>
          <a:xfrm>
            <a:off x="3551188" y="4375103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53%</a:t>
            </a:r>
            <a:endParaRPr lang="en-AU" sz="1300" dirty="0"/>
          </a:p>
        </p:txBody>
      </p:sp>
      <p:sp>
        <p:nvSpPr>
          <p:cNvPr id="234" name="Rectangle 233"/>
          <p:cNvSpPr/>
          <p:nvPr/>
        </p:nvSpPr>
        <p:spPr>
          <a:xfrm>
            <a:off x="3554235" y="4708598"/>
            <a:ext cx="51488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33%</a:t>
            </a:r>
            <a:r>
              <a:rPr lang="en-AU" sz="1300" dirty="0">
                <a:solidFill>
                  <a:srgbClr val="E86E25"/>
                </a:solidFill>
                <a:cs typeface="Arial" panose="020B0604020202020204" pitchFamily="34" charset="0"/>
              </a:rPr>
              <a:t> </a:t>
            </a:r>
            <a:endParaRPr lang="en-AU" sz="1300" dirty="0"/>
          </a:p>
        </p:txBody>
      </p:sp>
      <p:sp>
        <p:nvSpPr>
          <p:cNvPr id="235" name="Rectangle 234"/>
          <p:cNvSpPr/>
          <p:nvPr/>
        </p:nvSpPr>
        <p:spPr>
          <a:xfrm>
            <a:off x="3557565" y="5003876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21%</a:t>
            </a:r>
            <a:endParaRPr lang="en-AU" sz="1300" dirty="0"/>
          </a:p>
        </p:txBody>
      </p:sp>
      <p:sp>
        <p:nvSpPr>
          <p:cNvPr id="236" name="Rectangle 235"/>
          <p:cNvSpPr/>
          <p:nvPr/>
        </p:nvSpPr>
        <p:spPr>
          <a:xfrm>
            <a:off x="3545682" y="5209670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16%</a:t>
            </a:r>
            <a:endParaRPr lang="en-AU" sz="1300" dirty="0"/>
          </a:p>
        </p:txBody>
      </p:sp>
      <p:sp>
        <p:nvSpPr>
          <p:cNvPr id="237" name="Rectangle 236"/>
          <p:cNvSpPr/>
          <p:nvPr/>
        </p:nvSpPr>
        <p:spPr>
          <a:xfrm>
            <a:off x="3620129" y="5894493"/>
            <a:ext cx="42351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 9 x</a:t>
            </a:r>
            <a:endParaRPr lang="en-AU" sz="1300" dirty="0"/>
          </a:p>
        </p:txBody>
      </p:sp>
      <p:sp>
        <p:nvSpPr>
          <p:cNvPr id="238" name="Rectangle 237"/>
          <p:cNvSpPr/>
          <p:nvPr/>
        </p:nvSpPr>
        <p:spPr>
          <a:xfrm>
            <a:off x="3563100" y="6101092"/>
            <a:ext cx="5084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17 x </a:t>
            </a:r>
            <a:endParaRPr lang="en-AU" sz="1300" dirty="0"/>
          </a:p>
        </p:txBody>
      </p:sp>
      <p:sp>
        <p:nvSpPr>
          <p:cNvPr id="239" name="Rectangle 238"/>
          <p:cNvSpPr/>
          <p:nvPr/>
        </p:nvSpPr>
        <p:spPr>
          <a:xfrm>
            <a:off x="3560542" y="6301785"/>
            <a:ext cx="5084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28 x </a:t>
            </a:r>
            <a:endParaRPr lang="en-AU" sz="1300" dirty="0"/>
          </a:p>
        </p:txBody>
      </p:sp>
      <p:sp>
        <p:nvSpPr>
          <p:cNvPr id="240" name="Rectangle 239"/>
          <p:cNvSpPr/>
          <p:nvPr/>
        </p:nvSpPr>
        <p:spPr>
          <a:xfrm>
            <a:off x="3560692" y="6533144"/>
            <a:ext cx="47000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27 x</a:t>
            </a:r>
            <a:endParaRPr lang="en-AU" sz="1300" dirty="0"/>
          </a:p>
        </p:txBody>
      </p:sp>
      <p:sp>
        <p:nvSpPr>
          <p:cNvPr id="241" name="Rectangle 240"/>
          <p:cNvSpPr/>
          <p:nvPr/>
        </p:nvSpPr>
        <p:spPr>
          <a:xfrm>
            <a:off x="6629420" y="4988392"/>
            <a:ext cx="5677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2,063</a:t>
            </a:r>
            <a:endParaRPr lang="en-AU" sz="1300" dirty="0"/>
          </a:p>
        </p:txBody>
      </p:sp>
      <p:sp>
        <p:nvSpPr>
          <p:cNvPr id="242" name="Rectangle 241"/>
          <p:cNvSpPr/>
          <p:nvPr/>
        </p:nvSpPr>
        <p:spPr>
          <a:xfrm>
            <a:off x="6626894" y="5407096"/>
            <a:ext cx="5677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1,969</a:t>
            </a:r>
            <a:endParaRPr lang="en-AU" sz="1300" dirty="0"/>
          </a:p>
        </p:txBody>
      </p:sp>
      <p:sp>
        <p:nvSpPr>
          <p:cNvPr id="243" name="Rectangle 242"/>
          <p:cNvSpPr/>
          <p:nvPr/>
        </p:nvSpPr>
        <p:spPr>
          <a:xfrm>
            <a:off x="6683688" y="5786127"/>
            <a:ext cx="514885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 </a:t>
            </a:r>
            <a:r>
              <a:rPr lang="en-AU" sz="1300" b="1" dirty="0" smtClean="0">
                <a:solidFill>
                  <a:srgbClr val="E86E25"/>
                </a:solidFill>
                <a:cs typeface="Arial" panose="020B0604020202020204" pitchFamily="34" charset="0"/>
              </a:rPr>
              <a:t>81%</a:t>
            </a:r>
            <a:endParaRPr lang="en-AU" sz="1300" dirty="0"/>
          </a:p>
        </p:txBody>
      </p:sp>
      <p:sp>
        <p:nvSpPr>
          <p:cNvPr id="244" name="Rectangle 243"/>
          <p:cNvSpPr/>
          <p:nvPr/>
        </p:nvSpPr>
        <p:spPr>
          <a:xfrm>
            <a:off x="6622660" y="6114035"/>
            <a:ext cx="5677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2,863</a:t>
            </a:r>
            <a:endParaRPr lang="en-AU" sz="1300" dirty="0"/>
          </a:p>
        </p:txBody>
      </p:sp>
      <p:sp>
        <p:nvSpPr>
          <p:cNvPr id="245" name="Rectangle 244"/>
          <p:cNvSpPr/>
          <p:nvPr/>
        </p:nvSpPr>
        <p:spPr>
          <a:xfrm>
            <a:off x="6629420" y="6392797"/>
            <a:ext cx="5677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00" b="1" dirty="0">
                <a:solidFill>
                  <a:srgbClr val="E86E25"/>
                </a:solidFill>
                <a:cs typeface="Arial" panose="020B0604020202020204" pitchFamily="34" charset="0"/>
              </a:rPr>
              <a:t>1,704</a:t>
            </a:r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4119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E98648E908F468C970C7CB8F82EB7" ma:contentTypeVersion="289" ma:contentTypeDescription="Create a new document." ma:contentTypeScope="" ma:versionID="12f159f075a02266bd9ca581dca6e38d">
  <xsd:schema xmlns:xsd="http://www.w3.org/2001/XMLSchema" xmlns:xs="http://www.w3.org/2001/XMLSchema" xmlns:p="http://schemas.microsoft.com/office/2006/metadata/properties" xmlns:ns1="http://schemas.microsoft.com/sharepoint/v3" xmlns:ns2="dbefc7fa-1a1d-4432-8b48-0661d01a2bf9" xmlns:ns3="0b8dffbd-6425-4760-9d3e-66ce409199d4" xmlns:ns4="85c3036c-0ff9-43d2-b8a6-17c53915ea50" targetNamespace="http://schemas.microsoft.com/office/2006/metadata/properties" ma:root="true" ma:fieldsID="47bbd562aa59321dc51cc48297f47af5" ns1:_="" ns2:_="" ns3:_="" ns4:_="">
    <xsd:import namespace="http://schemas.microsoft.com/sharepoint/v3"/>
    <xsd:import namespace="dbefc7fa-1a1d-4432-8b48-0661d01a2bf9"/>
    <xsd:import namespace="0b8dffbd-6425-4760-9d3e-66ce409199d4"/>
    <xsd:import namespace="85c3036c-0ff9-43d2-b8a6-17c53915ea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1:PublishingStartDate" minOccurs="0"/>
                <xsd:element ref="ns1:PublishingExpirationDat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fc7fa-1a1d-4432-8b48-0661d01a2b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b4aa6845-98ce-446b-be6a-30321ffa30bd}" ma:internalName="TaxCatchAll" ma:showField="CatchAllData" ma:web="dbefc7fa-1a1d-4432-8b48-0661d01a2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dffbd-6425-4760-9d3e-66ce4091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af0f744-e3ef-474b-89eb-22e0283d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3036c-0ff9-43d2-b8a6-17c53915ea5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efc7fa-1a1d-4432-8b48-0661d01a2bf9" xsi:nil="true"/>
    <PublishingExpirationDate xmlns="http://schemas.microsoft.com/sharepoint/v3" xsi:nil="true"/>
    <lcf76f155ced4ddcb4097134ff3c332f xmlns="0b8dffbd-6425-4760-9d3e-66ce409199d4">
      <Terms xmlns="http://schemas.microsoft.com/office/infopath/2007/PartnerControls"/>
    </lcf76f155ced4ddcb4097134ff3c332f>
    <PublishingStartDate xmlns="http://schemas.microsoft.com/sharepoint/v3" xsi:nil="true"/>
    <_dlc_DocId xmlns="dbefc7fa-1a1d-4432-8b48-0661d01a2bf9">NER3HZ3QZUNC-1385979215-290052</_dlc_DocId>
    <_dlc_DocIdUrl xmlns="dbefc7fa-1a1d-4432-8b48-0661d01a2bf9">
      <Url>https://dsitiaqld.sharepoint.com/sites/DESBT/engagement/customer-experience/digital-delivery/_layouts/15/DocIdRedir.aspx?ID=NER3HZ3QZUNC-1385979215-290052</Url>
      <Description>NER3HZ3QZUNC-1385979215-290052</Description>
    </_dlc_DocIdUrl>
  </documentManagement>
</p:properties>
</file>

<file path=customXml/itemProps1.xml><?xml version="1.0" encoding="utf-8"?>
<ds:datastoreItem xmlns:ds="http://schemas.openxmlformats.org/officeDocument/2006/customXml" ds:itemID="{05535E3B-91C0-46BC-89B1-B521AF56764A}"/>
</file>

<file path=customXml/itemProps2.xml><?xml version="1.0" encoding="utf-8"?>
<ds:datastoreItem xmlns:ds="http://schemas.openxmlformats.org/officeDocument/2006/customXml" ds:itemID="{E91D5B6A-0C77-4455-9773-836BF5452E2A}"/>
</file>

<file path=customXml/itemProps3.xml><?xml version="1.0" encoding="utf-8"?>
<ds:datastoreItem xmlns:ds="http://schemas.openxmlformats.org/officeDocument/2006/customXml" ds:itemID="{D6FB344D-A3CE-4BCF-A542-5EB68A1CD6F6}"/>
</file>

<file path=customXml/itemProps4.xml><?xml version="1.0" encoding="utf-8"?>
<ds:datastoreItem xmlns:ds="http://schemas.openxmlformats.org/officeDocument/2006/customXml" ds:itemID="{2A2CB0E1-0DF7-4D57-B4AB-6986947A65A5}"/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485</Words>
  <Application>Microsoft Office PowerPoint</Application>
  <PresentationFormat>A4 Paper (210x297 mm)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MetaNormal-Roman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Justice pocket stats 2018-19</dc:title>
  <dc:subject>Youth Justice statistics</dc:subject>
  <dc:creator>Queensland Government</dc:creator>
  <cp:keywords>YJ, youth justice, stats, statistics, pocket</cp:keywords>
  <cp:lastModifiedBy>Nicole J Neumann</cp:lastModifiedBy>
  <cp:revision>113</cp:revision>
  <dcterms:created xsi:type="dcterms:W3CDTF">2018-06-14T04:54:47Z</dcterms:created>
  <dcterms:modified xsi:type="dcterms:W3CDTF">2020-05-14T23:29:02Z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0x0101007D0E98648E908F468C970C7CB8F82EB7</vt:lpwstr>
  </property>
  <property fmtid="{D5CDD505-2E9C-101B-9397-08002B2CF9AE}" pid="3" name="_dlc_DocIdItemGuid">
    <vt:lpwstr>27a1a3b9-e41c-4919-a82c-e1363177769a</vt:lpwstr>
  </property>
</Properties>
</file>