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5156"/>
    <a:srgbClr val="0556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09" d="100"/>
          <a:sy n="109" d="100"/>
        </p:scale>
        <p:origin x="16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6081A-11F5-4840-81D6-0A776E9A9892}" type="datetimeFigureOut">
              <a:rPr lang="en-AU" smtClean="0"/>
              <a:t>30/08/2023</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61B31-32FB-4E7A-B409-79B7DF6512FE}" type="slidenum">
              <a:rPr lang="en-AU" smtClean="0"/>
              <a:t>‹#›</a:t>
            </a:fld>
            <a:endParaRPr lang="en-AU" dirty="0"/>
          </a:p>
        </p:txBody>
      </p:sp>
    </p:spTree>
    <p:extLst>
      <p:ext uri="{BB962C8B-B14F-4D97-AF65-F5344CB8AC3E}">
        <p14:creationId xmlns:p14="http://schemas.microsoft.com/office/powerpoint/2010/main" val="2368554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10403729-7A5F-4C18-9948-8486765F4D34}" type="datetime1">
              <a:rPr lang="en-US" smtClean="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101829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E5A83E-EE2A-4B5A-A897-E67A14D0E164}" type="datetime1">
              <a:rPr lang="en-US" smtClean="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03709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2FF8278-BCE9-417A-B5F5-236E46A32EE8}" type="datetime1">
              <a:rPr lang="en-US" smtClean="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123481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FF912E0-9D25-4320-BB36-0FCF8843B098}" type="datetime1">
              <a:rPr lang="en-US" smtClean="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82233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40018EB-110B-46A3-8149-67CFAF7916C1}" type="datetime1">
              <a:rPr lang="en-US" smtClean="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73261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5CFCE6F-7F5B-48C7-98C1-3F6B264171B1}" type="datetime1">
              <a:rPr lang="en-US" smtClean="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169885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D3C1E7-3BF2-4C4F-9982-B9F30F7FE29C}" type="datetime1">
              <a:rPr lang="en-US" smtClean="0"/>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200105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AD6421C-A74A-4E18-B155-F4189D708185}" type="datetime1">
              <a:rPr lang="en-US" smtClean="0"/>
              <a:t>8/30/2023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10859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32DB6-C40B-43C4-8FC4-473F2E387470}" type="datetime1">
              <a:rPr lang="en-US" smtClean="0"/>
              <a:t>8/30/2023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234277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8A26718-7915-44E6-A799-285E4A3C0545}" type="datetime1">
              <a:rPr lang="en-US" smtClean="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404228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F6F7E9EC-6ADB-46B3-9258-4089A182D755}" type="datetime1">
              <a:rPr lang="en-US" smtClean="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203218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screenshot&#10;&#10;Description automatically generated">
            <a:extLst>
              <a:ext uri="{FF2B5EF4-FFF2-40B4-BE49-F238E27FC236}">
                <a16:creationId xmlns:a16="http://schemas.microsoft.com/office/drawing/2014/main" id="{7A966CF7-4673-1232-7A24-00457F2C1081}"/>
              </a:ext>
            </a:extLst>
          </p:cNvPr>
          <p:cNvPicPr>
            <a:picLocks noChangeAspect="1"/>
          </p:cNvPicPr>
          <p:nvPr userDrawn="1"/>
        </p:nvPicPr>
        <p:blipFill>
          <a:blip r:embed="rId13"/>
          <a:stretch>
            <a:fillRect/>
          </a:stretch>
        </p:blipFill>
        <p:spPr>
          <a:xfrm>
            <a:off x="0" y="0"/>
            <a:ext cx="9153903" cy="6840000"/>
          </a:xfrm>
          <a:prstGeom prst="rect">
            <a:avLst/>
          </a:prstGeom>
        </p:spPr>
      </p:pic>
      <p:sp>
        <p:nvSpPr>
          <p:cNvPr id="2" name="Title Placeholder 1"/>
          <p:cNvSpPr>
            <a:spLocks noGrp="1"/>
          </p:cNvSpPr>
          <p:nvPr>
            <p:ph type="title"/>
          </p:nvPr>
        </p:nvSpPr>
        <p:spPr>
          <a:xfrm>
            <a:off x="628650" y="909639"/>
            <a:ext cx="7886700" cy="1178227"/>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28650" y="2370138"/>
            <a:ext cx="7886700" cy="3867689"/>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1C393-6425-41F8-8D88-C272A8F128A9}" type="datetime1">
              <a:rPr lang="en-US" smtClean="0"/>
              <a:t>8/30/2023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2E45D-48D7-184C-A477-D26054F45FCE}" type="slidenum">
              <a:rPr lang="en-US" smtClean="0"/>
              <a:t>‹#›</a:t>
            </a:fld>
            <a:endParaRPr lang="en-US" dirty="0"/>
          </a:p>
        </p:txBody>
      </p:sp>
    </p:spTree>
    <p:extLst>
      <p:ext uri="{BB962C8B-B14F-4D97-AF65-F5344CB8AC3E}">
        <p14:creationId xmlns:p14="http://schemas.microsoft.com/office/powerpoint/2010/main" val="2612157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cfirguide.org/" TargetMode="External"/><Relationship Id="rId3" Type="http://schemas.openxmlformats.org/officeDocument/2006/relationships/hyperlink" Target="https://bmchealthservres.biomedcentral.com/articles/10.1186/1472-6963-14-2" TargetMode="External"/><Relationship Id="rId7" Type="http://schemas.openxmlformats.org/officeDocument/2006/relationships/hyperlink" Target="https://onlinelibrary.wiley.com/doi/abs/10.1111/j.0887-378X.2004.00325.x" TargetMode="External"/><Relationship Id="rId2" Type="http://schemas.openxmlformats.org/officeDocument/2006/relationships/hyperlink" Target="https://www.ingentaconnect.com/content/tpp/ep/pre-prints/content-ppevidpol1700011r2" TargetMode="External"/><Relationship Id="rId1" Type="http://schemas.openxmlformats.org/officeDocument/2006/relationships/slideLayout" Target="../slideLayouts/slideLayout2.xml"/><Relationship Id="rId6" Type="http://schemas.openxmlformats.org/officeDocument/2006/relationships/hyperlink" Target="https://www.sciencedirect.com/science/article/pii/S0190740917302062" TargetMode="External"/><Relationship Id="rId11" Type="http://schemas.openxmlformats.org/officeDocument/2006/relationships/hyperlink" Target="https://resources.clee.utk.edu/ccrtdi/CCR%20Assessment%20Resources/Fixsen%20Core%20Implementation%20Components.pdf" TargetMode="External"/><Relationship Id="rId5" Type="http://schemas.openxmlformats.org/officeDocument/2006/relationships/hyperlink" Target="https://implementationscience.biomedcentral.com/track/pdf/10.1186/s13012-017-0662-0" TargetMode="External"/><Relationship Id="rId10" Type="http://schemas.openxmlformats.org/officeDocument/2006/relationships/hyperlink" Target="https://nirn.fpg.unc.edu/sites/nirn.fpg.unc.edu/files/resources/NIRN-MonographFull-01-2005.pdf" TargetMode="External"/><Relationship Id="rId4" Type="http://schemas.openxmlformats.org/officeDocument/2006/relationships/hyperlink" Target="https://eppi.ioe.ac.uk/cms/Default.aspx?tabid=3504" TargetMode="External"/><Relationship Id="rId9" Type="http://schemas.openxmlformats.org/officeDocument/2006/relationships/hyperlink" Target="https://www.ncbi.nlm.nih.gov/pmc/articles/PMC302511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henounproject.com/term/research/542483"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thenounproject.com/term/planning/90707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creenshot, text&#10;&#10;Description automatically generated">
            <a:extLst>
              <a:ext uri="{FF2B5EF4-FFF2-40B4-BE49-F238E27FC236}">
                <a16:creationId xmlns:a16="http://schemas.microsoft.com/office/drawing/2014/main" id="{134B62FE-3D26-671C-B685-3E20D8840709}"/>
              </a:ext>
            </a:extLst>
          </p:cNvPr>
          <p:cNvPicPr>
            <a:picLocks noChangeAspect="1"/>
          </p:cNvPicPr>
          <p:nvPr/>
        </p:nvPicPr>
        <p:blipFill>
          <a:blip r:embed="rId2"/>
          <a:stretch>
            <a:fillRect/>
          </a:stretch>
        </p:blipFill>
        <p:spPr>
          <a:xfrm>
            <a:off x="0" y="12700"/>
            <a:ext cx="9144000" cy="6832600"/>
          </a:xfrm>
          <a:prstGeom prst="rect">
            <a:avLst/>
          </a:prstGeom>
        </p:spPr>
      </p:pic>
      <p:sp>
        <p:nvSpPr>
          <p:cNvPr id="2" name="Title 1">
            <a:extLst>
              <a:ext uri="{FF2B5EF4-FFF2-40B4-BE49-F238E27FC236}">
                <a16:creationId xmlns:a16="http://schemas.microsoft.com/office/drawing/2014/main" id="{5C555E7A-B2E1-C6D5-9483-620B75C17C86}"/>
              </a:ext>
            </a:extLst>
          </p:cNvPr>
          <p:cNvSpPr>
            <a:spLocks noGrp="1"/>
          </p:cNvSpPr>
          <p:nvPr>
            <p:ph type="ctrTitle"/>
          </p:nvPr>
        </p:nvSpPr>
        <p:spPr>
          <a:xfrm>
            <a:off x="685800" y="1903413"/>
            <a:ext cx="7772400" cy="2387600"/>
          </a:xfrm>
        </p:spPr>
        <p:txBody>
          <a:bodyPr>
            <a:normAutofit fontScale="90000"/>
          </a:bodyPr>
          <a:lstStyle/>
          <a:p>
            <a:pPr algn="l"/>
            <a:r>
              <a:rPr lang="en-US" dirty="0">
                <a:solidFill>
                  <a:schemeClr val="bg1"/>
                </a:solidFill>
                <a:latin typeface="MetaNormal-Roman" panose="020B0502030101020104" pitchFamily="34" charset="0"/>
              </a:rPr>
              <a:t>Translation and Implementation Planning Guide</a:t>
            </a:r>
            <a:endParaRPr lang="en-US"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05171FA-73B9-2D97-6A25-F78243C600ED}"/>
              </a:ext>
            </a:extLst>
          </p:cNvPr>
          <p:cNvSpPr>
            <a:spLocks noGrp="1"/>
          </p:cNvSpPr>
          <p:nvPr>
            <p:ph type="subTitle" idx="1"/>
          </p:nvPr>
        </p:nvSpPr>
        <p:spPr>
          <a:xfrm>
            <a:off x="685800" y="4383088"/>
            <a:ext cx="8210550" cy="1655762"/>
          </a:xfrm>
        </p:spPr>
        <p:txBody>
          <a:bodyPr>
            <a:normAutofit/>
          </a:bodyPr>
          <a:lstStyle/>
          <a:p>
            <a:pPr algn="l"/>
            <a:r>
              <a:rPr lang="en-US" sz="2000" dirty="0">
                <a:solidFill>
                  <a:schemeClr val="bg1"/>
                </a:solidFill>
                <a:latin typeface="MetaNormal-Roman" panose="020B0502030101020104" pitchFamily="34" charset="0"/>
              </a:rPr>
              <a:t>Thinking through the process of putting your research into practice</a:t>
            </a:r>
          </a:p>
        </p:txBody>
      </p:sp>
      <p:sp>
        <p:nvSpPr>
          <p:cNvPr id="4" name="Slide Number Placeholder 3">
            <a:extLst>
              <a:ext uri="{FF2B5EF4-FFF2-40B4-BE49-F238E27FC236}">
                <a16:creationId xmlns:a16="http://schemas.microsoft.com/office/drawing/2014/main" id="{7B920449-F5E1-E323-8995-2BA0A88BC6CF}"/>
              </a:ext>
            </a:extLst>
          </p:cNvPr>
          <p:cNvSpPr>
            <a:spLocks noGrp="1"/>
          </p:cNvSpPr>
          <p:nvPr>
            <p:ph type="sldNum" sz="quarter" idx="12"/>
          </p:nvPr>
        </p:nvSpPr>
        <p:spPr/>
        <p:txBody>
          <a:bodyPr/>
          <a:lstStyle/>
          <a:p>
            <a:fld id="{C072E45D-48D7-184C-A477-D26054F45FCE}" type="slidenum">
              <a:rPr lang="en-US" smtClean="0"/>
              <a:t>1</a:t>
            </a:fld>
            <a:endParaRPr lang="en-US" dirty="0"/>
          </a:p>
        </p:txBody>
      </p:sp>
    </p:spTree>
    <p:extLst>
      <p:ext uri="{BB962C8B-B14F-4D97-AF65-F5344CB8AC3E}">
        <p14:creationId xmlns:p14="http://schemas.microsoft.com/office/powerpoint/2010/main" val="185196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FDB767-F6A4-F18B-7E9F-59DC0EEF562F}"/>
              </a:ext>
            </a:extLst>
          </p:cNvPr>
          <p:cNvSpPr>
            <a:spLocks noGrp="1"/>
          </p:cNvSpPr>
          <p:nvPr>
            <p:ph type="title"/>
          </p:nvPr>
        </p:nvSpPr>
        <p:spPr>
          <a:xfrm>
            <a:off x="600075" y="962024"/>
            <a:ext cx="8229600" cy="742953"/>
          </a:xfrm>
        </p:spPr>
        <p:txBody>
          <a:bodyPr>
            <a:normAutofit/>
          </a:bodyPr>
          <a:lstStyle/>
          <a:p>
            <a:pPr algn="l"/>
            <a:r>
              <a:rPr lang="en-US" sz="2400" dirty="0">
                <a:solidFill>
                  <a:srgbClr val="143858"/>
                </a:solidFill>
                <a:latin typeface="MetaNormal-Roman" panose="020B0502030101020104" pitchFamily="34" charset="0"/>
              </a:rPr>
              <a:t>Key factors affecting use of academic research evidence</a:t>
            </a:r>
          </a:p>
        </p:txBody>
      </p:sp>
      <p:graphicFrame>
        <p:nvGraphicFramePr>
          <p:cNvPr id="5" name="Table 4">
            <a:extLst>
              <a:ext uri="{FF2B5EF4-FFF2-40B4-BE49-F238E27FC236}">
                <a16:creationId xmlns:a16="http://schemas.microsoft.com/office/drawing/2014/main" id="{E7C9C675-13BB-225E-A162-87264920C3CD}"/>
              </a:ext>
            </a:extLst>
          </p:cNvPr>
          <p:cNvGraphicFramePr>
            <a:graphicFrameLocks noGrp="1"/>
          </p:cNvGraphicFramePr>
          <p:nvPr>
            <p:extLst>
              <p:ext uri="{D42A27DB-BD31-4B8C-83A1-F6EECF244321}">
                <p14:modId xmlns:p14="http://schemas.microsoft.com/office/powerpoint/2010/main" val="2324827502"/>
              </p:ext>
            </p:extLst>
          </p:nvPr>
        </p:nvGraphicFramePr>
        <p:xfrm>
          <a:off x="1012323" y="1788971"/>
          <a:ext cx="7405104" cy="4663440"/>
        </p:xfrm>
        <a:graphic>
          <a:graphicData uri="http://schemas.openxmlformats.org/drawingml/2006/table">
            <a:tbl>
              <a:tblPr firstRow="1" bandRow="1">
                <a:tableStyleId>{5C22544A-7EE6-4342-B048-85BDC9FD1C3A}</a:tableStyleId>
              </a:tblPr>
              <a:tblGrid>
                <a:gridCol w="2461183">
                  <a:extLst>
                    <a:ext uri="{9D8B030D-6E8A-4147-A177-3AD203B41FA5}">
                      <a16:colId xmlns:a16="http://schemas.microsoft.com/office/drawing/2014/main" val="20000"/>
                    </a:ext>
                  </a:extLst>
                </a:gridCol>
                <a:gridCol w="2644631">
                  <a:extLst>
                    <a:ext uri="{9D8B030D-6E8A-4147-A177-3AD203B41FA5}">
                      <a16:colId xmlns:a16="http://schemas.microsoft.com/office/drawing/2014/main" val="20001"/>
                    </a:ext>
                  </a:extLst>
                </a:gridCol>
                <a:gridCol w="2299290">
                  <a:extLst>
                    <a:ext uri="{9D8B030D-6E8A-4147-A177-3AD203B41FA5}">
                      <a16:colId xmlns:a16="http://schemas.microsoft.com/office/drawing/2014/main" val="20002"/>
                    </a:ext>
                  </a:extLst>
                </a:gridCol>
              </a:tblGrid>
              <a:tr h="194866">
                <a:tc>
                  <a:txBody>
                    <a:bodyPr/>
                    <a:lstStyle/>
                    <a:p>
                      <a:pPr algn="ctr"/>
                      <a:r>
                        <a:rPr lang="en-AU" sz="1200" b="1" dirty="0">
                          <a:latin typeface="MetaNormal-Roman" panose="020B0502030101020104" pitchFamily="34" charset="0"/>
                        </a:rPr>
                        <a:t>Individual </a:t>
                      </a:r>
                    </a:p>
                  </a:txBody>
                  <a:tcPr>
                    <a:solidFill>
                      <a:srgbClr val="055671"/>
                    </a:solidFill>
                  </a:tcPr>
                </a:tc>
                <a:tc>
                  <a:txBody>
                    <a:bodyPr/>
                    <a:lstStyle/>
                    <a:p>
                      <a:pPr algn="ctr"/>
                      <a:r>
                        <a:rPr lang="en-AU" sz="1200" b="1" dirty="0">
                          <a:latin typeface="MetaNormal-Roman" panose="020B0502030101020104" pitchFamily="34" charset="0"/>
                        </a:rPr>
                        <a:t>Organisational</a:t>
                      </a:r>
                    </a:p>
                  </a:txBody>
                  <a:tcPr>
                    <a:solidFill>
                      <a:srgbClr val="055671"/>
                    </a:solidFill>
                  </a:tcPr>
                </a:tc>
                <a:tc>
                  <a:txBody>
                    <a:bodyPr/>
                    <a:lstStyle/>
                    <a:p>
                      <a:pPr algn="ctr"/>
                      <a:r>
                        <a:rPr lang="en-AU" sz="1200" b="1" dirty="0">
                          <a:latin typeface="MetaNormal-Roman" panose="020B0502030101020104" pitchFamily="34" charset="0"/>
                        </a:rPr>
                        <a:t>External</a:t>
                      </a:r>
                    </a:p>
                  </a:txBody>
                  <a:tcPr>
                    <a:solidFill>
                      <a:srgbClr val="055671"/>
                    </a:solidFill>
                  </a:tcPr>
                </a:tc>
                <a:extLst>
                  <a:ext uri="{0D108BD9-81ED-4DB2-BD59-A6C34878D82A}">
                    <a16:rowId xmlns:a16="http://schemas.microsoft.com/office/drawing/2014/main" val="10000"/>
                  </a:ext>
                </a:extLst>
              </a:tr>
              <a:tr h="8444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Relevance (perceived vs</a:t>
                      </a:r>
                      <a:r>
                        <a:rPr lang="en-AU" sz="1000" baseline="0" dirty="0">
                          <a:latin typeface="MetaNormal-Roman" panose="020B0502030101020104" pitchFamily="34" charset="0"/>
                        </a:rPr>
                        <a:t> </a:t>
                      </a:r>
                      <a:r>
                        <a:rPr lang="en-AU" sz="1000" dirty="0">
                          <a:latin typeface="MetaNormal-Roman" panose="020B0502030101020104" pitchFamily="34" charset="0"/>
                        </a:rPr>
                        <a:t>actual)</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To their work, issues, KPIs</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Agenda , issues and interest</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Communication and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Credibility of the source (researcher and research)</a:t>
                      </a: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Communication</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Face to face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Shorter faster simpler docs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Tools, processes &amp; strategies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Actionable recommendations</a:t>
                      </a: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Stakeholder feedback and action</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Stakeholder push or block</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Media involvement</a:t>
                      </a:r>
                    </a:p>
                  </a:txBody>
                  <a:tcPr>
                    <a:solidFill>
                      <a:schemeClr val="bg1">
                        <a:lumMod val="95000"/>
                      </a:schemeClr>
                    </a:solidFill>
                  </a:tcPr>
                </a:tc>
                <a:extLst>
                  <a:ext uri="{0D108BD9-81ED-4DB2-BD59-A6C34878D82A}">
                    <a16:rowId xmlns:a16="http://schemas.microsoft.com/office/drawing/2014/main" val="10001"/>
                  </a:ext>
                </a:extLst>
              </a:tr>
              <a:tr h="844419">
                <a:tc>
                  <a:txBody>
                    <a:bodyPr/>
                    <a:lstStyle/>
                    <a:p>
                      <a:r>
                        <a:rPr lang="en-AU" sz="1000" dirty="0">
                          <a:latin typeface="MetaNormal-Roman" panose="020B0502030101020104" pitchFamily="34" charset="0"/>
                        </a:rPr>
                        <a:t>Skills for research use</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Ability to assess</a:t>
                      </a:r>
                      <a:r>
                        <a:rPr lang="en-AU" sz="1000" kern="1200" baseline="0" dirty="0">
                          <a:solidFill>
                            <a:schemeClr val="dk1"/>
                          </a:solidFill>
                          <a:latin typeface="MetaNormal-Roman" panose="020B0502030101020104" pitchFamily="34" charset="0"/>
                          <a:ea typeface="+mn-ea"/>
                          <a:cs typeface="+mn-cs"/>
                        </a:rPr>
                        <a:t> and apply</a:t>
                      </a:r>
                      <a:r>
                        <a:rPr lang="en-AU" sz="1000" kern="1200" dirty="0">
                          <a:solidFill>
                            <a:schemeClr val="dk1"/>
                          </a:solidFill>
                          <a:latin typeface="MetaNormal-Roman" panose="020B0502030101020104" pitchFamily="34" charset="0"/>
                          <a:ea typeface="+mn-ea"/>
                          <a:cs typeface="+mn-cs"/>
                        </a:rPr>
                        <a:t> research</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Ability to influence internally</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Relevance (perceived vs</a:t>
                      </a:r>
                      <a:r>
                        <a:rPr lang="en-AU" sz="1000" baseline="0" dirty="0">
                          <a:latin typeface="MetaNormal-Roman" panose="020B0502030101020104" pitchFamily="34" charset="0"/>
                        </a:rPr>
                        <a:t> </a:t>
                      </a:r>
                      <a:r>
                        <a:rPr lang="en-AU" sz="1000" dirty="0">
                          <a:latin typeface="MetaNormal-Roman" panose="020B0502030101020104" pitchFamily="34" charset="0"/>
                        </a:rPr>
                        <a:t>actual)</a:t>
                      </a:r>
                    </a:p>
                    <a:p>
                      <a:pPr marL="171450" indent="-171450">
                        <a:buFont typeface="Arial" panose="020B0604020202020204" pitchFamily="34" charset="0"/>
                        <a:buChar char="•"/>
                      </a:pPr>
                      <a:r>
                        <a:rPr lang="en-AU" sz="1000" dirty="0">
                          <a:latin typeface="MetaNormal-Roman" panose="020B0502030101020104" pitchFamily="34" charset="0"/>
                        </a:rPr>
                        <a:t>To current/competing priorities and issues</a:t>
                      </a:r>
                    </a:p>
                    <a:p>
                      <a:pPr marL="171450" indent="-171450">
                        <a:buFont typeface="Arial" panose="020B0604020202020204" pitchFamily="34" charset="0"/>
                        <a:buChar char="•"/>
                      </a:pPr>
                      <a:r>
                        <a:rPr lang="en-AU" sz="1000" dirty="0">
                          <a:latin typeface="MetaNormal-Roman" panose="020B0502030101020104" pitchFamily="34" charset="0"/>
                        </a:rPr>
                        <a:t>Implementation/current</a:t>
                      </a:r>
                      <a:r>
                        <a:rPr lang="en-AU" sz="1000" baseline="0" dirty="0">
                          <a:latin typeface="MetaNormal-Roman" panose="020B0502030101020104" pitchFamily="34" charset="0"/>
                        </a:rPr>
                        <a:t> </a:t>
                      </a:r>
                      <a:r>
                        <a:rPr lang="en-AU" sz="1000" dirty="0">
                          <a:latin typeface="MetaNormal-Roman" panose="020B0502030101020104" pitchFamily="34" charset="0"/>
                        </a:rPr>
                        <a:t>processes</a:t>
                      </a:r>
                    </a:p>
                    <a:p>
                      <a:pPr marL="171450" indent="-171450">
                        <a:buFont typeface="Arial" panose="020B0604020202020204" pitchFamily="34" charset="0"/>
                        <a:buChar char="•"/>
                      </a:pPr>
                      <a:r>
                        <a:rPr lang="en-AU" sz="1000" dirty="0">
                          <a:latin typeface="MetaNormal-Roman" panose="020B0502030101020104" pitchFamily="34" charset="0"/>
                        </a:rPr>
                        <a:t>To KPIs – are benefits easily visible?</a:t>
                      </a:r>
                    </a:p>
                  </a:txBody>
                  <a:tcPr>
                    <a:solidFill>
                      <a:schemeClr val="bg1">
                        <a:lumMod val="95000"/>
                      </a:schemeClr>
                    </a:solidFill>
                  </a:tcPr>
                </a:tc>
                <a:tc>
                  <a:txBody>
                    <a:bodyPr/>
                    <a:lstStyle/>
                    <a:p>
                      <a:r>
                        <a:rPr lang="en-AU" sz="1000" dirty="0">
                          <a:latin typeface="MetaNormal-Roman" panose="020B0502030101020104" pitchFamily="34" charset="0"/>
                        </a:rPr>
                        <a:t>Ministerial and government input</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Ministerial priorities</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Political</a:t>
                      </a:r>
                      <a:r>
                        <a:rPr lang="en-AU" sz="1000" kern="1200" baseline="0" dirty="0">
                          <a:solidFill>
                            <a:schemeClr val="dk1"/>
                          </a:solidFill>
                          <a:latin typeface="MetaNormal-Roman" panose="020B0502030101020104" pitchFamily="34" charset="0"/>
                          <a:ea typeface="+mn-ea"/>
                          <a:cs typeface="+mn-cs"/>
                        </a:rPr>
                        <a:t> cycle</a:t>
                      </a:r>
                      <a:endParaRPr lang="en-AU" sz="1000" kern="1200" dirty="0">
                        <a:solidFill>
                          <a:schemeClr val="dk1"/>
                        </a:solidFill>
                        <a:latin typeface="MetaNormal-Roman" panose="020B0502030101020104"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2"/>
                  </a:ext>
                </a:extLst>
              </a:tr>
              <a:tr h="844419">
                <a:tc>
                  <a:txBody>
                    <a:bodyPr/>
                    <a:lstStyle/>
                    <a:p>
                      <a:r>
                        <a:rPr lang="en-AU" sz="1000" dirty="0">
                          <a:latin typeface="MetaNormal-Roman" panose="020B0502030101020104" pitchFamily="34" charset="0"/>
                        </a:rPr>
                        <a:t>Internal prompts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Newsletters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Updates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Management prompts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Performance measures</a:t>
                      </a:r>
                    </a:p>
                  </a:txBody>
                  <a:tcP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lang="en-AU" sz="1000" dirty="0">
                          <a:latin typeface="MetaNormal-Roman" panose="020B0502030101020104" pitchFamily="34" charset="0"/>
                        </a:rPr>
                        <a:t>Resources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Supporting area or role </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Time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Structure-process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Staffing</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Costs-finance </a:t>
                      </a: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Legal feedback and</a:t>
                      </a:r>
                      <a:r>
                        <a:rPr lang="en-AU" sz="1000" baseline="0" dirty="0">
                          <a:latin typeface="MetaNormal-Roman" panose="020B0502030101020104" pitchFamily="34" charset="0"/>
                        </a:rPr>
                        <a:t> </a:t>
                      </a:r>
                      <a:r>
                        <a:rPr lang="en-AU" sz="1000" dirty="0">
                          <a:latin typeface="MetaNormal-Roman" panose="020B0502030101020104" pitchFamily="34" charset="0"/>
                        </a:rPr>
                        <a:t>action</a:t>
                      </a:r>
                    </a:p>
                  </a:txBody>
                  <a:tcPr>
                    <a:solidFill>
                      <a:schemeClr val="bg1">
                        <a:lumMod val="95000"/>
                      </a:schemeClr>
                    </a:solidFill>
                  </a:tcPr>
                </a:tc>
                <a:extLst>
                  <a:ext uri="{0D108BD9-81ED-4DB2-BD59-A6C34878D82A}">
                    <a16:rowId xmlns:a16="http://schemas.microsoft.com/office/drawing/2014/main" val="10003"/>
                  </a:ext>
                </a:extLst>
              </a:tr>
              <a:tr h="454687">
                <a:tc rowSpan="5">
                  <a:txBody>
                    <a:bodyPr/>
                    <a:lstStyle/>
                    <a:p>
                      <a:pPr algn="ctr"/>
                      <a:r>
                        <a:rPr lang="en-AU" sz="1000" b="1" dirty="0">
                          <a:latin typeface="MetaNormal-Roman" panose="020B0502030101020104" pitchFamily="34" charset="0"/>
                        </a:rPr>
                        <a:t>Factors act as </a:t>
                      </a:r>
                      <a:r>
                        <a:rPr lang="en-AU" sz="1000" b="1" u="sng" dirty="0">
                          <a:latin typeface="MetaNormal-Roman" panose="020B0502030101020104" pitchFamily="34" charset="0"/>
                        </a:rPr>
                        <a:t>barriers</a:t>
                      </a:r>
                      <a:r>
                        <a:rPr lang="en-AU" sz="1000" b="1" dirty="0">
                          <a:latin typeface="MetaNormal-Roman" panose="020B0502030101020104" pitchFamily="34" charset="0"/>
                        </a:rPr>
                        <a:t> when they are lacking, or need improvement, development or focus, or will simply be challenging or present a risk</a:t>
                      </a:r>
                      <a:endParaRPr lang="en-AU" sz="1000" dirty="0">
                        <a:latin typeface="MetaNormal-Roman" panose="020B0502030101020104" pitchFamily="34" charset="0"/>
                      </a:endParaRPr>
                    </a:p>
                  </a:txBody>
                  <a:tcPr anchor="ctr">
                    <a:solidFill>
                      <a:schemeClr val="bg1">
                        <a:lumMod val="75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Management support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dirty="0">
                          <a:solidFill>
                            <a:schemeClr val="dk1"/>
                          </a:solidFill>
                          <a:latin typeface="MetaNormal-Roman" panose="020B0502030101020104" pitchFamily="34" charset="0"/>
                          <a:ea typeface="+mn-ea"/>
                          <a:cs typeface="+mn-cs"/>
                          <a:sym typeface="Helvetica Neue Light" charset="0"/>
                        </a:rPr>
                        <a:t>Authority and approval to implement change</a:t>
                      </a:r>
                    </a:p>
                  </a:txBody>
                  <a:tcPr>
                    <a:solidFill>
                      <a:schemeClr val="bg1">
                        <a:lumMod val="95000"/>
                      </a:schemeClr>
                    </a:solidFill>
                  </a:tcPr>
                </a:tc>
                <a:tc row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000" b="1" dirty="0">
                          <a:latin typeface="MetaNormal-Roman" panose="020B0502030101020104" pitchFamily="34" charset="0"/>
                        </a:rPr>
                        <a:t>Factors become </a:t>
                      </a:r>
                      <a:r>
                        <a:rPr lang="en-AU" sz="1000" b="1" u="sng" dirty="0">
                          <a:latin typeface="MetaNormal-Roman" panose="020B0502030101020104" pitchFamily="34" charset="0"/>
                        </a:rPr>
                        <a:t>facilitators</a:t>
                      </a:r>
                      <a:r>
                        <a:rPr lang="en-AU" sz="1000" b="1" dirty="0">
                          <a:latin typeface="MetaNormal-Roman" panose="020B0502030101020104" pitchFamily="34" charset="0"/>
                        </a:rPr>
                        <a:t> where they either already exist or are already of high quality or can be easily developed, or utilised</a:t>
                      </a:r>
                    </a:p>
                  </a:txBody>
                  <a:tcPr anchor="ctr">
                    <a:solidFill>
                      <a:schemeClr val="bg1">
                        <a:lumMod val="75000"/>
                      </a:schemeClr>
                    </a:solidFill>
                  </a:tcPr>
                </a:tc>
                <a:extLst>
                  <a:ext uri="{0D108BD9-81ED-4DB2-BD59-A6C34878D82A}">
                    <a16:rowId xmlns:a16="http://schemas.microsoft.com/office/drawing/2014/main" val="10004"/>
                  </a:ext>
                </a:extLst>
              </a:tr>
              <a:tr h="194866">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Networks-relationships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5"/>
                  </a:ext>
                </a:extLst>
              </a:tr>
              <a:tr h="194866">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Competing interests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6"/>
                  </a:ext>
                </a:extLst>
              </a:tr>
              <a:tr h="194866">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Access and awareness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7"/>
                  </a:ext>
                </a:extLst>
              </a:tr>
              <a:tr h="195994">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Political and policy processes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8"/>
                  </a:ext>
                </a:extLst>
              </a:tr>
            </a:tbl>
          </a:graphicData>
        </a:graphic>
      </p:graphicFrame>
      <p:sp>
        <p:nvSpPr>
          <p:cNvPr id="6" name="Slide Number Placeholder 5">
            <a:extLst>
              <a:ext uri="{FF2B5EF4-FFF2-40B4-BE49-F238E27FC236}">
                <a16:creationId xmlns:a16="http://schemas.microsoft.com/office/drawing/2014/main" id="{045B86FC-C5B9-B8A4-DF80-D282A8B9190E}"/>
              </a:ext>
            </a:extLst>
          </p:cNvPr>
          <p:cNvSpPr>
            <a:spLocks noGrp="1"/>
          </p:cNvSpPr>
          <p:nvPr>
            <p:ph type="sldNum" sz="quarter" idx="12"/>
          </p:nvPr>
        </p:nvSpPr>
        <p:spPr/>
        <p:txBody>
          <a:bodyPr/>
          <a:lstStyle/>
          <a:p>
            <a:fld id="{C072E45D-48D7-184C-A477-D26054F45FCE}" type="slidenum">
              <a:rPr lang="en-US" smtClean="0"/>
              <a:t>10</a:t>
            </a:fld>
            <a:endParaRPr lang="en-US" dirty="0"/>
          </a:p>
        </p:txBody>
      </p:sp>
    </p:spTree>
    <p:extLst>
      <p:ext uri="{BB962C8B-B14F-4D97-AF65-F5344CB8AC3E}">
        <p14:creationId xmlns:p14="http://schemas.microsoft.com/office/powerpoint/2010/main" val="4064136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0909BA-8A29-5B18-72BF-CABC575F7CDC}"/>
              </a:ext>
            </a:extLst>
          </p:cNvPr>
          <p:cNvSpPr>
            <a:spLocks noGrp="1"/>
          </p:cNvSpPr>
          <p:nvPr>
            <p:ph type="title"/>
          </p:nvPr>
        </p:nvSpPr>
        <p:spPr>
          <a:xfrm>
            <a:off x="457200" y="872221"/>
            <a:ext cx="8229600" cy="1143000"/>
          </a:xfrm>
        </p:spPr>
        <p:txBody>
          <a:bodyPr>
            <a:normAutofit/>
          </a:bodyPr>
          <a:lstStyle/>
          <a:p>
            <a:pPr algn="l"/>
            <a:r>
              <a:rPr lang="en-US" sz="3600" dirty="0">
                <a:solidFill>
                  <a:srgbClr val="143858"/>
                </a:solidFill>
                <a:latin typeface="MetaNormal-Roman" panose="020B0502030101020104" pitchFamily="34" charset="0"/>
              </a:rPr>
              <a:t>Communicators and presenters</a:t>
            </a:r>
          </a:p>
        </p:txBody>
      </p:sp>
      <p:sp>
        <p:nvSpPr>
          <p:cNvPr id="5" name="Subtitle 2">
            <a:extLst>
              <a:ext uri="{FF2B5EF4-FFF2-40B4-BE49-F238E27FC236}">
                <a16:creationId xmlns:a16="http://schemas.microsoft.com/office/drawing/2014/main" id="{AAA7A1E4-EDB7-EEEA-1529-C2103B4A2E48}"/>
              </a:ext>
            </a:extLst>
          </p:cNvPr>
          <p:cNvSpPr>
            <a:spLocks noGrp="1"/>
          </p:cNvSpPr>
          <p:nvPr>
            <p:ph idx="1"/>
          </p:nvPr>
        </p:nvSpPr>
        <p:spPr>
          <a:xfrm>
            <a:off x="1154458" y="1967596"/>
            <a:ext cx="6816034" cy="4525963"/>
          </a:xfrm>
        </p:spPr>
        <p:txBody>
          <a:bodyPr>
            <a:normAutofit/>
          </a:bodyPr>
          <a:lstStyle/>
          <a:p>
            <a:pPr>
              <a:lnSpc>
                <a:spcPct val="150000"/>
              </a:lnSpc>
            </a:pPr>
            <a:r>
              <a:rPr lang="en-AU" sz="1200" dirty="0">
                <a:solidFill>
                  <a:srgbClr val="143858"/>
                </a:solidFill>
                <a:latin typeface="MetaNormal-Roman" panose="020B0502030101020104" pitchFamily="34" charset="0"/>
              </a:rPr>
              <a:t>Who would be the most influential person to end-users?</a:t>
            </a:r>
          </a:p>
          <a:p>
            <a:pPr lvl="1">
              <a:lnSpc>
                <a:spcPct val="150000"/>
              </a:lnSpc>
            </a:pPr>
            <a:r>
              <a:rPr lang="en-AU" sz="1200" dirty="0">
                <a:solidFill>
                  <a:srgbClr val="143858"/>
                </a:solidFill>
                <a:latin typeface="MetaNormal-Roman" panose="020B0502030101020104" pitchFamily="34" charset="0"/>
              </a:rPr>
              <a:t>Who has authority in their organisation/environment?</a:t>
            </a:r>
          </a:p>
          <a:p>
            <a:pPr lvl="1">
              <a:lnSpc>
                <a:spcPct val="150000"/>
              </a:lnSpc>
            </a:pPr>
            <a:r>
              <a:rPr lang="en-AU" sz="1200" dirty="0">
                <a:solidFill>
                  <a:srgbClr val="143858"/>
                </a:solidFill>
                <a:latin typeface="MetaNormal-Roman" panose="020B0502030101020104" pitchFamily="34" charset="0"/>
              </a:rPr>
              <a:t>Who is well respected in their organisation/environment?</a:t>
            </a:r>
          </a:p>
          <a:p>
            <a:pPr marL="342900" lvl="1" indent="-342900">
              <a:lnSpc>
                <a:spcPct val="150000"/>
              </a:lnSpc>
              <a:buFont typeface="Arial" panose="020B0604020202020204" pitchFamily="34" charset="0"/>
              <a:buChar char="•"/>
            </a:pPr>
            <a:r>
              <a:rPr lang="en-AU" sz="1200" dirty="0">
                <a:solidFill>
                  <a:srgbClr val="143858"/>
                </a:solidFill>
                <a:latin typeface="MetaNormal-Roman" panose="020B0502030101020104" pitchFamily="34" charset="0"/>
              </a:rPr>
              <a:t>Who can effectively communicate how the research findings are relevant to the end-users priorities, motivations and organisation/environment?</a:t>
            </a:r>
          </a:p>
          <a:p>
            <a:pPr marL="342900" lvl="1" indent="-342900">
              <a:lnSpc>
                <a:spcPct val="150000"/>
              </a:lnSpc>
              <a:buFont typeface="Arial" panose="020B0604020202020204" pitchFamily="34" charset="0"/>
              <a:buChar char="•"/>
            </a:pPr>
            <a:r>
              <a:rPr lang="en-AU" sz="1200" dirty="0">
                <a:solidFill>
                  <a:srgbClr val="143858"/>
                </a:solidFill>
                <a:latin typeface="MetaNormal-Roman" panose="020B0502030101020104" pitchFamily="34" charset="0"/>
              </a:rPr>
              <a:t>Who understands the research well and can answer questions about it?</a:t>
            </a:r>
          </a:p>
          <a:p>
            <a:pPr marL="0" lvl="1" indent="0">
              <a:lnSpc>
                <a:spcPct val="150000"/>
              </a:lnSpc>
              <a:buNone/>
            </a:pPr>
            <a:endParaRPr lang="en-AU" sz="1200" dirty="0">
              <a:solidFill>
                <a:srgbClr val="143858"/>
              </a:solidFill>
              <a:latin typeface="MetaNormal-Roman" panose="020B0502030101020104" pitchFamily="34" charset="0"/>
            </a:endParaRPr>
          </a:p>
          <a:p>
            <a:pPr marL="0" indent="0">
              <a:lnSpc>
                <a:spcPct val="150000"/>
              </a:lnSpc>
              <a:buNone/>
            </a:pPr>
            <a:r>
              <a:rPr lang="en-AU" sz="1200" b="1" dirty="0">
                <a:solidFill>
                  <a:srgbClr val="143858"/>
                </a:solidFill>
                <a:latin typeface="MetaNormal-Roman" panose="020B0502030101020104" pitchFamily="34" charset="0"/>
              </a:rPr>
              <a:t>Note: </a:t>
            </a:r>
            <a:r>
              <a:rPr lang="en-AU" sz="1200" dirty="0">
                <a:solidFill>
                  <a:srgbClr val="143858"/>
                </a:solidFill>
                <a:latin typeface="MetaNormal-Roman" panose="020B0502030101020104" pitchFamily="34" charset="0"/>
              </a:rPr>
              <a:t>Researchers should be present when other communicators present on their research, using a team approach can be very effective and influential.</a:t>
            </a:r>
          </a:p>
        </p:txBody>
      </p:sp>
      <p:sp>
        <p:nvSpPr>
          <p:cNvPr id="6" name="Slide Number Placeholder 5">
            <a:extLst>
              <a:ext uri="{FF2B5EF4-FFF2-40B4-BE49-F238E27FC236}">
                <a16:creationId xmlns:a16="http://schemas.microsoft.com/office/drawing/2014/main" id="{5902D767-7E20-17D9-AFC8-41BFBD57434E}"/>
              </a:ext>
            </a:extLst>
          </p:cNvPr>
          <p:cNvSpPr>
            <a:spLocks noGrp="1"/>
          </p:cNvSpPr>
          <p:nvPr>
            <p:ph type="sldNum" sz="quarter" idx="12"/>
          </p:nvPr>
        </p:nvSpPr>
        <p:spPr/>
        <p:txBody>
          <a:bodyPr/>
          <a:lstStyle/>
          <a:p>
            <a:fld id="{C072E45D-48D7-184C-A477-D26054F45FCE}" type="slidenum">
              <a:rPr lang="en-US" smtClean="0"/>
              <a:t>11</a:t>
            </a:fld>
            <a:endParaRPr lang="en-US" dirty="0"/>
          </a:p>
        </p:txBody>
      </p:sp>
    </p:spTree>
    <p:extLst>
      <p:ext uri="{BB962C8B-B14F-4D97-AF65-F5344CB8AC3E}">
        <p14:creationId xmlns:p14="http://schemas.microsoft.com/office/powerpoint/2010/main" val="2467798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7311E6-F545-2BC9-3FD0-36BC0B1A385A}"/>
              </a:ext>
            </a:extLst>
          </p:cNvPr>
          <p:cNvSpPr/>
          <p:nvPr/>
        </p:nvSpPr>
        <p:spPr>
          <a:xfrm>
            <a:off x="4706715" y="1679318"/>
            <a:ext cx="3312368" cy="4911982"/>
          </a:xfrm>
          <a:prstGeom prst="rect">
            <a:avLst/>
          </a:prstGeom>
          <a:solidFill>
            <a:srgbClr val="0556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solidFill>
                <a:schemeClr val="bg1"/>
              </a:solidFill>
            </a:endParaRPr>
          </a:p>
        </p:txBody>
      </p:sp>
      <p:sp>
        <p:nvSpPr>
          <p:cNvPr id="6" name="Title 1">
            <a:extLst>
              <a:ext uri="{FF2B5EF4-FFF2-40B4-BE49-F238E27FC236}">
                <a16:creationId xmlns:a16="http://schemas.microsoft.com/office/drawing/2014/main" id="{A7B2EAB8-D3D3-D910-B9FB-61AFCC16BBAC}"/>
              </a:ext>
            </a:extLst>
          </p:cNvPr>
          <p:cNvSpPr>
            <a:spLocks noGrp="1"/>
          </p:cNvSpPr>
          <p:nvPr>
            <p:ph type="title"/>
          </p:nvPr>
        </p:nvSpPr>
        <p:spPr>
          <a:xfrm>
            <a:off x="457200" y="731988"/>
            <a:ext cx="8229600" cy="1143000"/>
          </a:xfrm>
        </p:spPr>
        <p:txBody>
          <a:bodyPr>
            <a:normAutofit/>
          </a:bodyPr>
          <a:lstStyle/>
          <a:p>
            <a:pPr algn="l"/>
            <a:r>
              <a:rPr lang="en-US" sz="3600" dirty="0">
                <a:solidFill>
                  <a:srgbClr val="143858"/>
                </a:solidFill>
                <a:latin typeface="MetaNormal-Roman" panose="020B0502030101020104" pitchFamily="34" charset="0"/>
              </a:rPr>
              <a:t>Formats and channels</a:t>
            </a:r>
          </a:p>
        </p:txBody>
      </p:sp>
      <p:sp>
        <p:nvSpPr>
          <p:cNvPr id="7" name="Subtitle 2">
            <a:extLst>
              <a:ext uri="{FF2B5EF4-FFF2-40B4-BE49-F238E27FC236}">
                <a16:creationId xmlns:a16="http://schemas.microsoft.com/office/drawing/2014/main" id="{3BFD7828-105E-D84F-929B-8595A8CF4693}"/>
              </a:ext>
            </a:extLst>
          </p:cNvPr>
          <p:cNvSpPr>
            <a:spLocks noGrp="1"/>
          </p:cNvSpPr>
          <p:nvPr>
            <p:ph idx="1"/>
          </p:nvPr>
        </p:nvSpPr>
        <p:spPr>
          <a:xfrm>
            <a:off x="1254697" y="1679320"/>
            <a:ext cx="3312368" cy="4911980"/>
          </a:xfrm>
          <a:noFill/>
          <a:ln w="28575">
            <a:solidFill>
              <a:srgbClr val="055671"/>
            </a:solidFill>
          </a:ln>
        </p:spPr>
        <p:txBody>
          <a:bodyPr>
            <a:noAutofit/>
          </a:bodyPr>
          <a:lstStyle/>
          <a:p>
            <a:pPr marL="0" indent="0">
              <a:lnSpc>
                <a:spcPct val="100000"/>
              </a:lnSpc>
              <a:spcBef>
                <a:spcPts val="600"/>
              </a:spcBef>
              <a:buNone/>
            </a:pPr>
            <a:r>
              <a:rPr lang="en-AU" sz="1200" b="1" u="sng" dirty="0">
                <a:latin typeface="MetaNormal-Roman" panose="020B0502030101020104" pitchFamily="34" charset="0"/>
              </a:rPr>
              <a:t>Formats</a:t>
            </a:r>
            <a:endParaRPr lang="en-AU" sz="1200" b="1" dirty="0">
              <a:latin typeface="MetaNormal-Roman" panose="020B0502030101020104" pitchFamily="34" charset="0"/>
            </a:endParaRPr>
          </a:p>
          <a:p>
            <a:pPr>
              <a:lnSpc>
                <a:spcPct val="100000"/>
              </a:lnSpc>
              <a:spcBef>
                <a:spcPts val="600"/>
              </a:spcBef>
            </a:pPr>
            <a:r>
              <a:rPr lang="en-AU" sz="1200" dirty="0">
                <a:latin typeface="MetaNormal-Roman" panose="020B0502030101020104" pitchFamily="34" charset="0"/>
              </a:rPr>
              <a:t>Reports</a:t>
            </a:r>
          </a:p>
          <a:p>
            <a:pPr lvl="0">
              <a:lnSpc>
                <a:spcPct val="100000"/>
              </a:lnSpc>
              <a:spcBef>
                <a:spcPts val="600"/>
              </a:spcBef>
            </a:pPr>
            <a:r>
              <a:rPr lang="en-AU" sz="1200" dirty="0">
                <a:latin typeface="MetaNormal-Roman" panose="020B0502030101020104" pitchFamily="34" charset="0"/>
              </a:rPr>
              <a:t>Power point presentation</a:t>
            </a:r>
          </a:p>
          <a:p>
            <a:pPr lvl="0">
              <a:lnSpc>
                <a:spcPct val="100000"/>
              </a:lnSpc>
              <a:spcBef>
                <a:spcPts val="600"/>
              </a:spcBef>
            </a:pPr>
            <a:r>
              <a:rPr lang="en-AU" sz="1200" dirty="0">
                <a:latin typeface="MetaNormal-Roman" panose="020B0502030101020104" pitchFamily="34" charset="0"/>
              </a:rPr>
              <a:t>Workshop </a:t>
            </a:r>
          </a:p>
          <a:p>
            <a:pPr lvl="0">
              <a:lnSpc>
                <a:spcPct val="100000"/>
              </a:lnSpc>
              <a:spcBef>
                <a:spcPts val="600"/>
              </a:spcBef>
            </a:pPr>
            <a:r>
              <a:rPr lang="en-AU" sz="1200" dirty="0">
                <a:latin typeface="MetaNormal-Roman" panose="020B0502030101020104" pitchFamily="34" charset="0"/>
              </a:rPr>
              <a:t>Video</a:t>
            </a:r>
          </a:p>
          <a:p>
            <a:pPr lvl="0">
              <a:lnSpc>
                <a:spcPct val="100000"/>
              </a:lnSpc>
              <a:spcBef>
                <a:spcPts val="600"/>
              </a:spcBef>
            </a:pPr>
            <a:r>
              <a:rPr lang="en-AU" sz="1200" dirty="0">
                <a:latin typeface="MetaNormal-Roman" panose="020B0502030101020104" pitchFamily="34" charset="0"/>
              </a:rPr>
              <a:t>Seminar</a:t>
            </a:r>
          </a:p>
          <a:p>
            <a:pPr lvl="0">
              <a:lnSpc>
                <a:spcPct val="100000"/>
              </a:lnSpc>
              <a:spcBef>
                <a:spcPts val="600"/>
              </a:spcBef>
            </a:pPr>
            <a:r>
              <a:rPr lang="en-AU" sz="1200" dirty="0">
                <a:latin typeface="MetaNormal-Roman" panose="020B0502030101020104" pitchFamily="34" charset="0"/>
              </a:rPr>
              <a:t>Guidance/guidelines document</a:t>
            </a:r>
          </a:p>
          <a:p>
            <a:pPr lvl="0">
              <a:lnSpc>
                <a:spcPct val="100000"/>
              </a:lnSpc>
              <a:spcBef>
                <a:spcPts val="600"/>
              </a:spcBef>
            </a:pPr>
            <a:r>
              <a:rPr lang="en-AU" sz="1200" dirty="0">
                <a:latin typeface="MetaNormal-Roman" panose="020B0502030101020104" pitchFamily="34" charset="0"/>
              </a:rPr>
              <a:t>Opinion Pieces</a:t>
            </a:r>
          </a:p>
          <a:p>
            <a:pPr lvl="0">
              <a:lnSpc>
                <a:spcPct val="100000"/>
              </a:lnSpc>
              <a:spcBef>
                <a:spcPts val="600"/>
              </a:spcBef>
            </a:pPr>
            <a:r>
              <a:rPr lang="en-AU" sz="1200" dirty="0">
                <a:latin typeface="MetaNormal-Roman" panose="020B0502030101020104" pitchFamily="34" charset="0"/>
              </a:rPr>
              <a:t>Posters</a:t>
            </a:r>
          </a:p>
          <a:p>
            <a:pPr lvl="0">
              <a:lnSpc>
                <a:spcPct val="100000"/>
              </a:lnSpc>
              <a:spcBef>
                <a:spcPts val="600"/>
              </a:spcBef>
            </a:pPr>
            <a:r>
              <a:rPr lang="en-AU" sz="1200" dirty="0">
                <a:latin typeface="MetaNormal-Roman" panose="020B0502030101020104" pitchFamily="34" charset="0"/>
              </a:rPr>
              <a:t>Tool kits</a:t>
            </a:r>
          </a:p>
          <a:p>
            <a:pPr lvl="0">
              <a:lnSpc>
                <a:spcPct val="100000"/>
              </a:lnSpc>
              <a:spcBef>
                <a:spcPts val="600"/>
              </a:spcBef>
            </a:pPr>
            <a:r>
              <a:rPr lang="en-AU" sz="1200" dirty="0">
                <a:latin typeface="MetaNormal-Roman" panose="020B0502030101020104" pitchFamily="34" charset="0"/>
              </a:rPr>
              <a:t>Programs/Products</a:t>
            </a:r>
          </a:p>
          <a:p>
            <a:pPr lvl="0">
              <a:lnSpc>
                <a:spcPct val="100000"/>
              </a:lnSpc>
              <a:spcBef>
                <a:spcPts val="600"/>
              </a:spcBef>
            </a:pPr>
            <a:r>
              <a:rPr lang="en-AU" sz="1200" dirty="0">
                <a:latin typeface="MetaNormal-Roman" panose="020B0502030101020104" pitchFamily="34" charset="0"/>
              </a:rPr>
              <a:t>Training package</a:t>
            </a:r>
          </a:p>
          <a:p>
            <a:pPr lvl="0">
              <a:lnSpc>
                <a:spcPct val="100000"/>
              </a:lnSpc>
              <a:spcBef>
                <a:spcPts val="600"/>
              </a:spcBef>
            </a:pPr>
            <a:r>
              <a:rPr lang="en-AU" sz="1200" dirty="0">
                <a:latin typeface="MetaNormal-Roman" panose="020B0502030101020104" pitchFamily="34" charset="0"/>
              </a:rPr>
              <a:t>Fact sheets</a:t>
            </a:r>
          </a:p>
          <a:p>
            <a:pPr lvl="0">
              <a:lnSpc>
                <a:spcPct val="100000"/>
              </a:lnSpc>
              <a:spcBef>
                <a:spcPts val="600"/>
              </a:spcBef>
            </a:pPr>
            <a:r>
              <a:rPr lang="en-AU" sz="1200" dirty="0">
                <a:latin typeface="MetaNormal-Roman" panose="020B0502030101020104" pitchFamily="34" charset="0"/>
              </a:rPr>
              <a:t>Online tool/ training</a:t>
            </a:r>
          </a:p>
          <a:p>
            <a:pPr lvl="0">
              <a:lnSpc>
                <a:spcPct val="100000"/>
              </a:lnSpc>
              <a:spcBef>
                <a:spcPts val="600"/>
              </a:spcBef>
            </a:pPr>
            <a:r>
              <a:rPr lang="en-AU" sz="1200" dirty="0">
                <a:latin typeface="MetaNormal-Roman" panose="020B0502030101020104" pitchFamily="34" charset="0"/>
              </a:rPr>
              <a:t>Seminar debate panel</a:t>
            </a:r>
          </a:p>
          <a:p>
            <a:pPr>
              <a:lnSpc>
                <a:spcPct val="100000"/>
              </a:lnSpc>
              <a:spcBef>
                <a:spcPts val="600"/>
              </a:spcBef>
            </a:pPr>
            <a:r>
              <a:rPr lang="en-AU" sz="1200" dirty="0">
                <a:latin typeface="MetaNormal-Roman" panose="020B0502030101020104" pitchFamily="34" charset="0"/>
              </a:rPr>
              <a:t>Media release/Newsletter etc. </a:t>
            </a:r>
          </a:p>
          <a:p>
            <a:pPr lvl="0">
              <a:lnSpc>
                <a:spcPct val="100000"/>
              </a:lnSpc>
              <a:spcBef>
                <a:spcPts val="600"/>
              </a:spcBef>
            </a:pPr>
            <a:r>
              <a:rPr lang="en-AU" sz="1200" dirty="0">
                <a:latin typeface="MetaNormal-Roman" panose="020B0502030101020104" pitchFamily="34" charset="0"/>
              </a:rPr>
              <a:t>Website – copy for specific pages or project specific</a:t>
            </a:r>
          </a:p>
          <a:p>
            <a:pPr lvl="0">
              <a:lnSpc>
                <a:spcPct val="100000"/>
              </a:lnSpc>
              <a:spcBef>
                <a:spcPts val="600"/>
              </a:spcBef>
            </a:pPr>
            <a:r>
              <a:rPr lang="en-AU" sz="1200" dirty="0">
                <a:latin typeface="MetaNormal-Roman" panose="020B0502030101020104" pitchFamily="34" charset="0"/>
              </a:rPr>
              <a:t>Theatrical Performance</a:t>
            </a:r>
          </a:p>
        </p:txBody>
      </p:sp>
      <p:sp>
        <p:nvSpPr>
          <p:cNvPr id="8" name="Rectangle 7">
            <a:extLst>
              <a:ext uri="{FF2B5EF4-FFF2-40B4-BE49-F238E27FC236}">
                <a16:creationId xmlns:a16="http://schemas.microsoft.com/office/drawing/2014/main" id="{B75F2207-D103-7922-2451-348BF75446CC}"/>
              </a:ext>
            </a:extLst>
          </p:cNvPr>
          <p:cNvSpPr/>
          <p:nvPr/>
        </p:nvSpPr>
        <p:spPr>
          <a:xfrm>
            <a:off x="4724778" y="1688028"/>
            <a:ext cx="3219072" cy="4601260"/>
          </a:xfrm>
          <a:prstGeom prst="rect">
            <a:avLst/>
          </a:prstGeom>
          <a:solidFill>
            <a:srgbClr val="055671"/>
          </a:solidFill>
        </p:spPr>
        <p:txBody>
          <a:bodyPr wrap="square">
            <a:spAutoFit/>
          </a:bodyPr>
          <a:lstStyle/>
          <a:p>
            <a:pPr>
              <a:spcBef>
                <a:spcPts val="600"/>
              </a:spcBef>
            </a:pPr>
            <a:r>
              <a:rPr lang="en-AU" sz="1200" b="1" u="sng" dirty="0">
                <a:solidFill>
                  <a:schemeClr val="bg1"/>
                </a:solidFill>
                <a:latin typeface="MetaNormal-Roman" panose="020B0502030101020104" pitchFamily="34" charset="0"/>
              </a:rPr>
              <a:t>Channels</a:t>
            </a:r>
            <a:endParaRPr lang="en-AU" sz="1200" b="1" dirty="0">
              <a:solidFill>
                <a:schemeClr val="bg1"/>
              </a:solidFill>
              <a:latin typeface="MetaNormal-Roman" panose="020B0502030101020104" pitchFamily="34" charset="0"/>
            </a:endParaRPr>
          </a:p>
          <a:p>
            <a:pPr marL="28575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Face to face – meetings/committees/steering groups/forums/conferences</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Email</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Direct mail</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LinkedIn</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You Tube</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Online newspapers/newsletters/forums – e.g. The Conversation</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Television</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Newspapers/newsletters</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Facebook</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Twitter</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SharePoint</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Advertising spaces, i.e. screens, advertising boards (for posters/training)</a:t>
            </a:r>
          </a:p>
          <a:p>
            <a:pPr marL="28575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Researchers University communication channels, internal and external </a:t>
            </a:r>
          </a:p>
        </p:txBody>
      </p:sp>
      <p:sp>
        <p:nvSpPr>
          <p:cNvPr id="9" name="Slide Number Placeholder 8">
            <a:extLst>
              <a:ext uri="{FF2B5EF4-FFF2-40B4-BE49-F238E27FC236}">
                <a16:creationId xmlns:a16="http://schemas.microsoft.com/office/drawing/2014/main" id="{18F99544-68F6-55A9-1D14-E7D19BA8921A}"/>
              </a:ext>
            </a:extLst>
          </p:cNvPr>
          <p:cNvSpPr>
            <a:spLocks noGrp="1"/>
          </p:cNvSpPr>
          <p:nvPr>
            <p:ph type="sldNum" sz="quarter" idx="12"/>
          </p:nvPr>
        </p:nvSpPr>
        <p:spPr/>
        <p:txBody>
          <a:bodyPr/>
          <a:lstStyle/>
          <a:p>
            <a:fld id="{C072E45D-48D7-184C-A477-D26054F45FCE}" type="slidenum">
              <a:rPr lang="en-US" smtClean="0"/>
              <a:t>12</a:t>
            </a:fld>
            <a:endParaRPr lang="en-US" dirty="0"/>
          </a:p>
        </p:txBody>
      </p:sp>
    </p:spTree>
    <p:extLst>
      <p:ext uri="{BB962C8B-B14F-4D97-AF65-F5344CB8AC3E}">
        <p14:creationId xmlns:p14="http://schemas.microsoft.com/office/powerpoint/2010/main" val="1831709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7FF180-F6ED-2A9C-A4AA-1A7D2DE26F6F}"/>
              </a:ext>
            </a:extLst>
          </p:cNvPr>
          <p:cNvSpPr>
            <a:spLocks noGrp="1"/>
          </p:cNvSpPr>
          <p:nvPr>
            <p:ph type="title"/>
          </p:nvPr>
        </p:nvSpPr>
        <p:spPr>
          <a:xfrm>
            <a:off x="522129" y="880385"/>
            <a:ext cx="8229600" cy="1143000"/>
          </a:xfrm>
        </p:spPr>
        <p:txBody>
          <a:bodyPr>
            <a:normAutofit/>
          </a:bodyPr>
          <a:lstStyle/>
          <a:p>
            <a:pPr algn="l"/>
            <a:r>
              <a:rPr lang="en-US" sz="3600" dirty="0">
                <a:solidFill>
                  <a:srgbClr val="143858"/>
                </a:solidFill>
                <a:latin typeface="MetaNormal-Roman" panose="020B0502030101020104" pitchFamily="34" charset="0"/>
              </a:rPr>
              <a:t>Timing for translation activities </a:t>
            </a:r>
          </a:p>
        </p:txBody>
      </p:sp>
      <p:sp>
        <p:nvSpPr>
          <p:cNvPr id="5" name="Subtitle 2">
            <a:extLst>
              <a:ext uri="{FF2B5EF4-FFF2-40B4-BE49-F238E27FC236}">
                <a16:creationId xmlns:a16="http://schemas.microsoft.com/office/drawing/2014/main" id="{9769D162-0C8F-A15B-607A-9E04A872336C}"/>
              </a:ext>
            </a:extLst>
          </p:cNvPr>
          <p:cNvSpPr>
            <a:spLocks noGrp="1"/>
          </p:cNvSpPr>
          <p:nvPr>
            <p:ph idx="1"/>
          </p:nvPr>
        </p:nvSpPr>
        <p:spPr>
          <a:xfrm>
            <a:off x="1266711" y="1903722"/>
            <a:ext cx="6610577" cy="4525963"/>
          </a:xfrm>
        </p:spPr>
        <p:txBody>
          <a:bodyPr>
            <a:normAutofit/>
          </a:bodyPr>
          <a:lstStyle/>
          <a:p>
            <a:pPr>
              <a:lnSpc>
                <a:spcPct val="150000"/>
              </a:lnSpc>
            </a:pPr>
            <a:r>
              <a:rPr lang="en-AU" sz="1200" dirty="0">
                <a:solidFill>
                  <a:srgbClr val="143858"/>
                </a:solidFill>
                <a:latin typeface="MetaNormal-Roman" panose="020B0502030101020104" pitchFamily="34" charset="0"/>
              </a:rPr>
              <a:t>What is the best timing for identified translation and implementation activities?</a:t>
            </a:r>
          </a:p>
          <a:p>
            <a:pPr lvl="1">
              <a:lnSpc>
                <a:spcPct val="150000"/>
              </a:lnSpc>
            </a:pPr>
            <a:r>
              <a:rPr lang="en-AU" sz="1200" dirty="0">
                <a:solidFill>
                  <a:srgbClr val="143858"/>
                </a:solidFill>
                <a:latin typeface="MetaNormal-Roman" panose="020B0502030101020104" pitchFamily="34" charset="0"/>
              </a:rPr>
              <a:t>How can translation activities can be timed to align with relevant/related events and issues/topics?</a:t>
            </a:r>
          </a:p>
          <a:p>
            <a:pPr lvl="1">
              <a:lnSpc>
                <a:spcPct val="150000"/>
              </a:lnSpc>
            </a:pPr>
            <a:r>
              <a:rPr lang="en-AU" sz="1200" dirty="0">
                <a:solidFill>
                  <a:srgbClr val="143858"/>
                </a:solidFill>
                <a:latin typeface="MetaNormal-Roman" panose="020B0502030101020104" pitchFamily="34" charset="0"/>
              </a:rPr>
              <a:t>How can translation activities be timed to avoid clashing with other key projects and activities scheduled at the organisation or implementations site/s?</a:t>
            </a:r>
          </a:p>
          <a:p>
            <a:pPr marL="457200" lvl="1" indent="0">
              <a:lnSpc>
                <a:spcPct val="150000"/>
              </a:lnSpc>
              <a:buNone/>
            </a:pPr>
            <a:endParaRPr lang="en-AU" sz="1200" dirty="0">
              <a:solidFill>
                <a:srgbClr val="143858"/>
              </a:solidFill>
              <a:latin typeface="MetaNormal-Roman" panose="020B0502030101020104" pitchFamily="34" charset="0"/>
            </a:endParaRPr>
          </a:p>
          <a:p>
            <a:pPr marL="0" indent="0">
              <a:lnSpc>
                <a:spcPct val="150000"/>
              </a:lnSpc>
              <a:buNone/>
            </a:pPr>
            <a:r>
              <a:rPr lang="en-AU" sz="1200" b="1" dirty="0">
                <a:solidFill>
                  <a:srgbClr val="143858"/>
                </a:solidFill>
                <a:latin typeface="MetaNormal-Roman" panose="020B0502030101020104" pitchFamily="34" charset="0"/>
              </a:rPr>
              <a:t>Notes:</a:t>
            </a:r>
          </a:p>
          <a:p>
            <a:pPr>
              <a:lnSpc>
                <a:spcPct val="120000"/>
              </a:lnSpc>
            </a:pPr>
            <a:r>
              <a:rPr lang="en-AU" sz="1200" dirty="0">
                <a:solidFill>
                  <a:srgbClr val="143858"/>
                </a:solidFill>
                <a:latin typeface="MetaNormal-Roman" panose="020B0502030101020104" pitchFamily="34" charset="0"/>
              </a:rPr>
              <a:t>For longer term projects (more than 1 year) it is important to schedule meetings every few months to provide reports and updates and discuss any questions and issues and review/revise the translation plan.</a:t>
            </a:r>
          </a:p>
          <a:p>
            <a:pPr>
              <a:lnSpc>
                <a:spcPct val="120000"/>
              </a:lnSpc>
            </a:pPr>
            <a:r>
              <a:rPr lang="en-AU" sz="1200" dirty="0">
                <a:solidFill>
                  <a:srgbClr val="143858"/>
                </a:solidFill>
                <a:latin typeface="MetaNormal-Roman" panose="020B0502030101020104" pitchFamily="34" charset="0"/>
              </a:rPr>
              <a:t>Research on translation has consistently found timing to be a critical factor in research uptake.</a:t>
            </a:r>
          </a:p>
          <a:p>
            <a:pPr>
              <a:lnSpc>
                <a:spcPct val="120000"/>
              </a:lnSpc>
            </a:pPr>
            <a:r>
              <a:rPr lang="en-AU" sz="1200" dirty="0">
                <a:solidFill>
                  <a:srgbClr val="143858"/>
                </a:solidFill>
                <a:latin typeface="MetaNormal-Roman" panose="020B0502030101020104" pitchFamily="34" charset="0"/>
              </a:rPr>
              <a:t>Regular communication about the findings is critical to keeping end-users engaged and on-board. </a:t>
            </a:r>
          </a:p>
          <a:p>
            <a:pPr>
              <a:lnSpc>
                <a:spcPct val="150000"/>
              </a:lnSpc>
            </a:pPr>
            <a:endParaRPr lang="en-AU" sz="1200" dirty="0">
              <a:solidFill>
                <a:srgbClr val="143858"/>
              </a:solidFill>
              <a:latin typeface="MetaNormal-Roman" panose="020B0502030101020104" pitchFamily="34" charset="0"/>
            </a:endParaRPr>
          </a:p>
          <a:p>
            <a:pPr>
              <a:lnSpc>
                <a:spcPct val="150000"/>
              </a:lnSpc>
            </a:pPr>
            <a:endParaRPr lang="en-AU" sz="1200" dirty="0">
              <a:solidFill>
                <a:srgbClr val="143858"/>
              </a:solidFill>
              <a:latin typeface="MetaNormal-Roman" panose="020B0502030101020104" pitchFamily="34" charset="0"/>
            </a:endParaRPr>
          </a:p>
        </p:txBody>
      </p:sp>
      <p:sp>
        <p:nvSpPr>
          <p:cNvPr id="6" name="Slide Number Placeholder 5">
            <a:extLst>
              <a:ext uri="{FF2B5EF4-FFF2-40B4-BE49-F238E27FC236}">
                <a16:creationId xmlns:a16="http://schemas.microsoft.com/office/drawing/2014/main" id="{E0061D5B-6C30-A8B3-8C2B-22AC7F13ED5F}"/>
              </a:ext>
            </a:extLst>
          </p:cNvPr>
          <p:cNvSpPr>
            <a:spLocks noGrp="1"/>
          </p:cNvSpPr>
          <p:nvPr>
            <p:ph type="sldNum" sz="quarter" idx="12"/>
          </p:nvPr>
        </p:nvSpPr>
        <p:spPr/>
        <p:txBody>
          <a:bodyPr/>
          <a:lstStyle/>
          <a:p>
            <a:fld id="{C072E45D-48D7-184C-A477-D26054F45FCE}" type="slidenum">
              <a:rPr lang="en-US" smtClean="0"/>
              <a:t>13</a:t>
            </a:fld>
            <a:endParaRPr lang="en-US" dirty="0"/>
          </a:p>
        </p:txBody>
      </p:sp>
    </p:spTree>
    <p:extLst>
      <p:ext uri="{BB962C8B-B14F-4D97-AF65-F5344CB8AC3E}">
        <p14:creationId xmlns:p14="http://schemas.microsoft.com/office/powerpoint/2010/main" val="3975508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F923CA-AAAB-D2A2-DF1D-9E49210F7180}"/>
              </a:ext>
            </a:extLst>
          </p:cNvPr>
          <p:cNvSpPr>
            <a:spLocks noGrp="1"/>
          </p:cNvSpPr>
          <p:nvPr>
            <p:ph type="title"/>
          </p:nvPr>
        </p:nvSpPr>
        <p:spPr>
          <a:xfrm>
            <a:off x="457200" y="864780"/>
            <a:ext cx="8229600" cy="1143000"/>
          </a:xfrm>
        </p:spPr>
        <p:txBody>
          <a:bodyPr>
            <a:normAutofit/>
          </a:bodyPr>
          <a:lstStyle/>
          <a:p>
            <a:pPr algn="l"/>
            <a:r>
              <a:rPr lang="en-US" sz="3600" dirty="0">
                <a:solidFill>
                  <a:srgbClr val="143858"/>
                </a:solidFill>
                <a:latin typeface="MetaNormal-Roman" panose="020B0502030101020104" pitchFamily="34" charset="0"/>
              </a:rPr>
              <a:t>What is the evidence-base for this Guide? </a:t>
            </a:r>
          </a:p>
        </p:txBody>
      </p:sp>
      <p:sp>
        <p:nvSpPr>
          <p:cNvPr id="5" name="Subtitle 2">
            <a:extLst>
              <a:ext uri="{FF2B5EF4-FFF2-40B4-BE49-F238E27FC236}">
                <a16:creationId xmlns:a16="http://schemas.microsoft.com/office/drawing/2014/main" id="{8B4E8B57-1036-5EE8-B1FA-05EAFC520CB0}"/>
              </a:ext>
            </a:extLst>
          </p:cNvPr>
          <p:cNvSpPr>
            <a:spLocks noGrp="1"/>
          </p:cNvSpPr>
          <p:nvPr>
            <p:ph idx="1"/>
          </p:nvPr>
        </p:nvSpPr>
        <p:spPr>
          <a:xfrm>
            <a:off x="862490" y="1899376"/>
            <a:ext cx="6687499" cy="1896481"/>
          </a:xfrm>
        </p:spPr>
        <p:txBody>
          <a:bodyPr>
            <a:normAutofit/>
          </a:bodyPr>
          <a:lstStyle/>
          <a:p>
            <a:r>
              <a:rPr lang="en-AU" sz="1200" dirty="0">
                <a:solidFill>
                  <a:srgbClr val="143858"/>
                </a:solidFill>
                <a:latin typeface="MetaNormal-Roman" panose="020B0502030101020104" pitchFamily="34" charset="0"/>
              </a:rPr>
              <a:t>This Guide is based on and informed by research, including systematic review literature on best practice research translation for policy, programs and practice. </a:t>
            </a:r>
          </a:p>
          <a:p>
            <a:pPr marL="0" indent="0">
              <a:buNone/>
            </a:pPr>
            <a:endParaRPr lang="en-AU" sz="1200" dirty="0">
              <a:solidFill>
                <a:srgbClr val="143858"/>
              </a:solidFill>
              <a:latin typeface="MetaNormal-Roman" panose="020B0502030101020104" pitchFamily="34" charset="0"/>
            </a:endParaRPr>
          </a:p>
          <a:p>
            <a:r>
              <a:rPr lang="en-AU" sz="1200" dirty="0">
                <a:solidFill>
                  <a:srgbClr val="143858"/>
                </a:solidFill>
                <a:latin typeface="MetaNormal-Roman" panose="020B0502030101020104" pitchFamily="34" charset="0"/>
              </a:rPr>
              <a:t>The evidence-base shows that strategic and creative planning for translation activities and implementation of research findings that are relevant to local contexts significantly enhances: </a:t>
            </a:r>
          </a:p>
          <a:p>
            <a:pPr lvl="1"/>
            <a:r>
              <a:rPr lang="en-AU" sz="1200" dirty="0">
                <a:solidFill>
                  <a:srgbClr val="143858"/>
                </a:solidFill>
                <a:latin typeface="MetaNormal-Roman" panose="020B0502030101020104" pitchFamily="34" charset="0"/>
              </a:rPr>
              <a:t>the likelihood that research will be used in practice and </a:t>
            </a:r>
          </a:p>
          <a:p>
            <a:pPr lvl="1"/>
            <a:r>
              <a:rPr lang="en-AU" sz="1200" dirty="0">
                <a:solidFill>
                  <a:srgbClr val="143858"/>
                </a:solidFill>
                <a:latin typeface="MetaNormal-Roman" panose="020B0502030101020104" pitchFamily="34" charset="0"/>
              </a:rPr>
              <a:t>lead to positive impacts for decision-makers and most importantly outcomes for children, young people and families. </a:t>
            </a:r>
          </a:p>
          <a:p>
            <a:pPr marL="457200" lvl="1" indent="0">
              <a:buNone/>
            </a:pPr>
            <a:endParaRPr lang="en-AU" sz="1200" dirty="0">
              <a:solidFill>
                <a:srgbClr val="143858"/>
              </a:solidFill>
              <a:latin typeface="MetaNormal-Roman" panose="020B0502030101020104" pitchFamily="34" charset="0"/>
            </a:endParaRPr>
          </a:p>
          <a:p>
            <a:pPr marL="0" indent="0">
              <a:lnSpc>
                <a:spcPct val="150000"/>
              </a:lnSpc>
              <a:buNone/>
            </a:pPr>
            <a:endParaRPr lang="en-AU" sz="1200" dirty="0">
              <a:solidFill>
                <a:srgbClr val="143858"/>
              </a:solidFill>
              <a:latin typeface="MetaNormal-Roman" panose="020B0502030101020104" pitchFamily="34" charset="0"/>
            </a:endParaRPr>
          </a:p>
        </p:txBody>
      </p:sp>
      <p:sp>
        <p:nvSpPr>
          <p:cNvPr id="6" name="Slide Number Placeholder 5">
            <a:extLst>
              <a:ext uri="{FF2B5EF4-FFF2-40B4-BE49-F238E27FC236}">
                <a16:creationId xmlns:a16="http://schemas.microsoft.com/office/drawing/2014/main" id="{EFBF3344-998E-7EFB-E340-4C1943476CC5}"/>
              </a:ext>
            </a:extLst>
          </p:cNvPr>
          <p:cNvSpPr>
            <a:spLocks noGrp="1"/>
          </p:cNvSpPr>
          <p:nvPr>
            <p:ph type="sldNum" sz="quarter" idx="12"/>
          </p:nvPr>
        </p:nvSpPr>
        <p:spPr/>
        <p:txBody>
          <a:bodyPr/>
          <a:lstStyle/>
          <a:p>
            <a:fld id="{C072E45D-48D7-184C-A477-D26054F45FCE}" type="slidenum">
              <a:rPr lang="en-US" smtClean="0"/>
              <a:t>14</a:t>
            </a:fld>
            <a:endParaRPr lang="en-US" dirty="0"/>
          </a:p>
        </p:txBody>
      </p:sp>
    </p:spTree>
    <p:extLst>
      <p:ext uri="{BB962C8B-B14F-4D97-AF65-F5344CB8AC3E}">
        <p14:creationId xmlns:p14="http://schemas.microsoft.com/office/powerpoint/2010/main" val="3444002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83DDF6-FBD0-D9EA-DBD5-62D49B18C931}"/>
              </a:ext>
            </a:extLst>
          </p:cNvPr>
          <p:cNvSpPr>
            <a:spLocks noGrp="1"/>
          </p:cNvSpPr>
          <p:nvPr>
            <p:ph type="title"/>
          </p:nvPr>
        </p:nvSpPr>
        <p:spPr>
          <a:xfrm>
            <a:off x="461554" y="717825"/>
            <a:ext cx="8229600" cy="1143000"/>
          </a:xfrm>
        </p:spPr>
        <p:txBody>
          <a:bodyPr>
            <a:normAutofit/>
          </a:bodyPr>
          <a:lstStyle/>
          <a:p>
            <a:pPr algn="l"/>
            <a:r>
              <a:rPr lang="en-US" sz="3200" dirty="0">
                <a:solidFill>
                  <a:srgbClr val="143858"/>
                </a:solidFill>
                <a:latin typeface="MetaNormal-Roman" panose="020B0502030101020104" pitchFamily="34" charset="0"/>
              </a:rPr>
              <a:t>Key systematic reviews, papers and authors </a:t>
            </a:r>
          </a:p>
        </p:txBody>
      </p:sp>
      <p:sp>
        <p:nvSpPr>
          <p:cNvPr id="5" name="Subtitle 2">
            <a:extLst>
              <a:ext uri="{FF2B5EF4-FFF2-40B4-BE49-F238E27FC236}">
                <a16:creationId xmlns:a16="http://schemas.microsoft.com/office/drawing/2014/main" id="{E2168FD3-889F-6850-3DBB-58EC43C5C56B}"/>
              </a:ext>
            </a:extLst>
          </p:cNvPr>
          <p:cNvSpPr>
            <a:spLocks noGrp="1"/>
          </p:cNvSpPr>
          <p:nvPr>
            <p:ph idx="1"/>
          </p:nvPr>
        </p:nvSpPr>
        <p:spPr>
          <a:xfrm>
            <a:off x="1249680" y="1816554"/>
            <a:ext cx="6644640" cy="3797938"/>
          </a:xfrm>
        </p:spPr>
        <p:txBody>
          <a:bodyPr>
            <a:noAutofit/>
          </a:bodyPr>
          <a:lstStyle/>
          <a:p>
            <a:pPr>
              <a:lnSpc>
                <a:spcPct val="150000"/>
              </a:lnSpc>
            </a:pPr>
            <a:r>
              <a:rPr lang="en-AU" sz="1200" dirty="0">
                <a:solidFill>
                  <a:srgbClr val="143858"/>
                </a:solidFill>
                <a:latin typeface="MetaNormal-Roman" panose="020B0502030101020104" pitchFamily="34" charset="0"/>
                <a:hlinkClick r:id="rId2">
                  <a:extLst>
                    <a:ext uri="{A12FA001-AC4F-418D-AE19-62706E023703}">
                      <ahyp:hlinkClr xmlns:ahyp="http://schemas.microsoft.com/office/drawing/2018/hyperlinkcolor" val="tx"/>
                    </a:ext>
                  </a:extLst>
                </a:hlinkClick>
              </a:rPr>
              <a:t>The use of research in public health policy: a systematic review</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3">
                  <a:extLst>
                    <a:ext uri="{A12FA001-AC4F-418D-AE19-62706E023703}">
                      <ahyp:hlinkClr xmlns:ahyp="http://schemas.microsoft.com/office/drawing/2018/hyperlinkcolor" val="tx"/>
                    </a:ext>
                  </a:extLst>
                </a:hlinkClick>
              </a:rPr>
              <a:t>A systematic review of barriers to and facilitators of the use of evidence by policymakers</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4">
                  <a:extLst>
                    <a:ext uri="{A12FA001-AC4F-418D-AE19-62706E023703}">
                      <ahyp:hlinkClr xmlns:ahyp="http://schemas.microsoft.com/office/drawing/2018/hyperlinkcolor" val="tx"/>
                    </a:ext>
                  </a:extLst>
                </a:hlinkClick>
              </a:rPr>
              <a:t>The science of using science: researching the use of research evidence in decision-making </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5">
                  <a:extLst>
                    <a:ext uri="{A12FA001-AC4F-418D-AE19-62706E023703}">
                      <ahyp:hlinkClr xmlns:ahyp="http://schemas.microsoft.com/office/drawing/2018/hyperlinkcolor" val="tx"/>
                    </a:ext>
                  </a:extLst>
                </a:hlinkClick>
              </a:rPr>
              <a:t>The effectiveness of research implementation strategies for promoting evidence-informed policy and management decisions in healthcare: a systematic review</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6">
                  <a:extLst>
                    <a:ext uri="{A12FA001-AC4F-418D-AE19-62706E023703}">
                      <ahyp:hlinkClr xmlns:ahyp="http://schemas.microsoft.com/office/drawing/2018/hyperlinkcolor" val="tx"/>
                    </a:ext>
                  </a:extLst>
                </a:hlinkClick>
              </a:rPr>
              <a:t>Implementation frameworks in child, youth and family services – Results from a scoping review</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7">
                  <a:extLst>
                    <a:ext uri="{A12FA001-AC4F-418D-AE19-62706E023703}">
                      <ahyp:hlinkClr xmlns:ahyp="http://schemas.microsoft.com/office/drawing/2018/hyperlinkcolor" val="tx"/>
                    </a:ext>
                  </a:extLst>
                </a:hlinkClick>
              </a:rPr>
              <a:t>Diffusion of innovations in service organizations: systematic review and recommendations</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8">
                  <a:extLst>
                    <a:ext uri="{A12FA001-AC4F-418D-AE19-62706E023703}">
                      <ahyp:hlinkClr xmlns:ahyp="http://schemas.microsoft.com/office/drawing/2018/hyperlinkcolor" val="tx"/>
                    </a:ext>
                  </a:extLst>
                </a:hlinkClick>
              </a:rPr>
              <a:t>Consolidated Framework for Implementation Research</a:t>
            </a:r>
            <a:r>
              <a:rPr lang="en-AU" sz="1200" dirty="0">
                <a:solidFill>
                  <a:srgbClr val="143858"/>
                </a:solidFill>
                <a:latin typeface="MetaNormal-Roman" panose="020B0502030101020104" pitchFamily="34" charset="0"/>
              </a:rPr>
              <a:t> </a:t>
            </a:r>
          </a:p>
          <a:p>
            <a:pPr>
              <a:lnSpc>
                <a:spcPct val="150000"/>
              </a:lnSpc>
            </a:pPr>
            <a:r>
              <a:rPr lang="en-AU" sz="1200" dirty="0">
                <a:solidFill>
                  <a:srgbClr val="143858"/>
                </a:solidFill>
                <a:latin typeface="MetaNormal-Roman" panose="020B0502030101020104" pitchFamily="34" charset="0"/>
                <a:hlinkClick r:id="rId9">
                  <a:extLst>
                    <a:ext uri="{A12FA001-AC4F-418D-AE19-62706E023703}">
                      <ahyp:hlinkClr xmlns:ahyp="http://schemas.microsoft.com/office/drawing/2018/hyperlinkcolor" val="tx"/>
                    </a:ext>
                  </a:extLst>
                </a:hlinkClick>
              </a:rPr>
              <a:t>Advancing a Conceptual Model of Evidence-Based Practice Implementation in Public Service Sectors</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10">
                  <a:extLst>
                    <a:ext uri="{A12FA001-AC4F-418D-AE19-62706E023703}">
                      <ahyp:hlinkClr xmlns:ahyp="http://schemas.microsoft.com/office/drawing/2018/hyperlinkcolor" val="tx"/>
                    </a:ext>
                  </a:extLst>
                </a:hlinkClick>
              </a:rPr>
              <a:t>Implementation research: a synthesis of the literature</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11">
                  <a:extLst>
                    <a:ext uri="{A12FA001-AC4F-418D-AE19-62706E023703}">
                      <ahyp:hlinkClr xmlns:ahyp="http://schemas.microsoft.com/office/drawing/2018/hyperlinkcolor" val="tx"/>
                    </a:ext>
                  </a:extLst>
                </a:hlinkClick>
              </a:rPr>
              <a:t>Core Implementation Components</a:t>
            </a:r>
            <a:endParaRPr lang="en-AU" sz="1200" dirty="0">
              <a:solidFill>
                <a:srgbClr val="143858"/>
              </a:solidFill>
              <a:latin typeface="MetaNormal-Roman" panose="020B0502030101020104" pitchFamily="34" charset="0"/>
            </a:endParaRPr>
          </a:p>
        </p:txBody>
      </p:sp>
      <p:sp>
        <p:nvSpPr>
          <p:cNvPr id="6" name="Slide Number Placeholder 5">
            <a:extLst>
              <a:ext uri="{FF2B5EF4-FFF2-40B4-BE49-F238E27FC236}">
                <a16:creationId xmlns:a16="http://schemas.microsoft.com/office/drawing/2014/main" id="{75879E41-8F07-B70A-4498-039EF029E722}"/>
              </a:ext>
            </a:extLst>
          </p:cNvPr>
          <p:cNvSpPr>
            <a:spLocks noGrp="1"/>
          </p:cNvSpPr>
          <p:nvPr>
            <p:ph type="sldNum" sz="quarter" idx="12"/>
          </p:nvPr>
        </p:nvSpPr>
        <p:spPr/>
        <p:txBody>
          <a:bodyPr/>
          <a:lstStyle/>
          <a:p>
            <a:fld id="{C072E45D-48D7-184C-A477-D26054F45FCE}" type="slidenum">
              <a:rPr lang="en-US" smtClean="0"/>
              <a:t>15</a:t>
            </a:fld>
            <a:endParaRPr lang="en-US" dirty="0"/>
          </a:p>
        </p:txBody>
      </p:sp>
    </p:spTree>
    <p:extLst>
      <p:ext uri="{BB962C8B-B14F-4D97-AF65-F5344CB8AC3E}">
        <p14:creationId xmlns:p14="http://schemas.microsoft.com/office/powerpoint/2010/main" val="350498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5C8A5E5-0A8B-7CFD-8487-54A89BF5B3F4}"/>
              </a:ext>
            </a:extLst>
          </p:cNvPr>
          <p:cNvGraphicFramePr>
            <a:graphicFrameLocks/>
          </p:cNvGraphicFramePr>
          <p:nvPr>
            <p:extLst>
              <p:ext uri="{D42A27DB-BD31-4B8C-83A1-F6EECF244321}">
                <p14:modId xmlns:p14="http://schemas.microsoft.com/office/powerpoint/2010/main" val="1260859242"/>
              </p:ext>
            </p:extLst>
          </p:nvPr>
        </p:nvGraphicFramePr>
        <p:xfrm>
          <a:off x="359070" y="1219199"/>
          <a:ext cx="8425859" cy="3895728"/>
        </p:xfrm>
        <a:graphic>
          <a:graphicData uri="http://schemas.openxmlformats.org/drawingml/2006/table">
            <a:tbl>
              <a:tblPr firstRow="1" bandRow="1">
                <a:tableStyleId>{5C22544A-7EE6-4342-B048-85BDC9FD1C3A}</a:tableStyleId>
              </a:tblPr>
              <a:tblGrid>
                <a:gridCol w="7225074">
                  <a:extLst>
                    <a:ext uri="{9D8B030D-6E8A-4147-A177-3AD203B41FA5}">
                      <a16:colId xmlns:a16="http://schemas.microsoft.com/office/drawing/2014/main" val="20000"/>
                    </a:ext>
                  </a:extLst>
                </a:gridCol>
                <a:gridCol w="1200785">
                  <a:extLst>
                    <a:ext uri="{9D8B030D-6E8A-4147-A177-3AD203B41FA5}">
                      <a16:colId xmlns:a16="http://schemas.microsoft.com/office/drawing/2014/main" val="20001"/>
                    </a:ext>
                  </a:extLst>
                </a:gridCol>
              </a:tblGrid>
              <a:tr h="324644">
                <a:tc>
                  <a:txBody>
                    <a:bodyPr/>
                    <a:lstStyle/>
                    <a:p>
                      <a:r>
                        <a:rPr lang="en-AU" sz="1200" dirty="0">
                          <a:latin typeface="MetaNormal-Roman" panose="020B0502030101020104" pitchFamily="34" charset="0"/>
                        </a:rPr>
                        <a:t>Contents</a:t>
                      </a:r>
                      <a:r>
                        <a:rPr lang="en-AU" sz="1200" baseline="0" dirty="0">
                          <a:latin typeface="MetaNormal-Roman" panose="020B0502030101020104" pitchFamily="34" charset="0"/>
                        </a:rPr>
                        <a:t> </a:t>
                      </a:r>
                      <a:endParaRPr lang="en-AU" sz="1200" dirty="0">
                        <a:latin typeface="MetaNormal-Roman" panose="020B0502030101020104" pitchFamily="34" charset="0"/>
                      </a:endParaRPr>
                    </a:p>
                  </a:txBody>
                  <a:tcPr marL="100970" marR="100970" marT="50485" marB="50485">
                    <a:solidFill>
                      <a:srgbClr val="055671"/>
                    </a:solidFill>
                  </a:tcPr>
                </a:tc>
                <a:tc>
                  <a:txBody>
                    <a:bodyPr/>
                    <a:lstStyle/>
                    <a:p>
                      <a:r>
                        <a:rPr lang="en-AU" sz="1200" dirty="0">
                          <a:latin typeface="MetaNormal-Roman" panose="020B0502030101020104" pitchFamily="34" charset="0"/>
                        </a:rPr>
                        <a:t>Page</a:t>
                      </a:r>
                    </a:p>
                  </a:txBody>
                  <a:tcPr marL="100970" marR="100970" marT="50485" marB="50485">
                    <a:solidFill>
                      <a:srgbClr val="055671"/>
                    </a:solidFill>
                  </a:tcPr>
                </a:tc>
                <a:extLst>
                  <a:ext uri="{0D108BD9-81ED-4DB2-BD59-A6C34878D82A}">
                    <a16:rowId xmlns:a16="http://schemas.microsoft.com/office/drawing/2014/main" val="10000"/>
                  </a:ext>
                </a:extLst>
              </a:tr>
              <a:tr h="324644">
                <a:tc>
                  <a:txBody>
                    <a:bodyPr/>
                    <a:lstStyle/>
                    <a:p>
                      <a:r>
                        <a:rPr lang="en-AU" sz="1200" dirty="0">
                          <a:latin typeface="MetaNormal-Roman" panose="020B0502030101020104" pitchFamily="34" charset="0"/>
                        </a:rPr>
                        <a:t>Who is this Guide for and what does it aim to achieve? </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3</a:t>
                      </a:r>
                    </a:p>
                  </a:txBody>
                  <a:tcPr marL="100970" marR="100970" marT="50485" marB="50485">
                    <a:solidFill>
                      <a:schemeClr val="bg1">
                        <a:lumMod val="95000"/>
                      </a:schemeClr>
                    </a:solidFill>
                  </a:tcPr>
                </a:tc>
                <a:extLst>
                  <a:ext uri="{0D108BD9-81ED-4DB2-BD59-A6C34878D82A}">
                    <a16:rowId xmlns:a16="http://schemas.microsoft.com/office/drawing/2014/main" val="10001"/>
                  </a:ext>
                </a:extLst>
              </a:tr>
              <a:tr h="324644">
                <a:tc>
                  <a:txBody>
                    <a:bodyPr/>
                    <a:lstStyle/>
                    <a:p>
                      <a:r>
                        <a:rPr lang="en-AU" sz="1200" dirty="0">
                          <a:latin typeface="MetaNormal-Roman" panose="020B0502030101020104" pitchFamily="34" charset="0"/>
                        </a:rPr>
                        <a:t>What does translation and implementation planning involve?</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4</a:t>
                      </a:r>
                    </a:p>
                  </a:txBody>
                  <a:tcPr marL="100970" marR="100970" marT="50485" marB="50485">
                    <a:solidFill>
                      <a:schemeClr val="bg1">
                        <a:lumMod val="95000"/>
                      </a:schemeClr>
                    </a:solidFill>
                  </a:tcPr>
                </a:tc>
                <a:extLst>
                  <a:ext uri="{0D108BD9-81ED-4DB2-BD59-A6C34878D82A}">
                    <a16:rowId xmlns:a16="http://schemas.microsoft.com/office/drawing/2014/main" val="10002"/>
                  </a:ext>
                </a:extLst>
              </a:tr>
              <a:tr h="324644">
                <a:tc>
                  <a:txBody>
                    <a:bodyPr/>
                    <a:lstStyle/>
                    <a:p>
                      <a:r>
                        <a:rPr lang="en-AU" sz="1200" dirty="0">
                          <a:latin typeface="MetaNormal-Roman" panose="020B0502030101020104" pitchFamily="34" charset="0"/>
                        </a:rPr>
                        <a:t>How to</a:t>
                      </a:r>
                      <a:r>
                        <a:rPr lang="en-AU" sz="1200" baseline="0" dirty="0">
                          <a:latin typeface="MetaNormal-Roman" panose="020B0502030101020104" pitchFamily="34" charset="0"/>
                        </a:rPr>
                        <a:t> use this guide</a:t>
                      </a:r>
                      <a:endParaRPr lang="en-AU" sz="1200" dirty="0">
                        <a:latin typeface="MetaNormal-Roman" panose="020B0502030101020104" pitchFamily="34" charset="0"/>
                      </a:endParaRPr>
                    </a:p>
                  </a:txBody>
                  <a:tcPr marL="100970" marR="100970" marT="50485" marB="50485">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latin typeface="MetaNormal-Roman" panose="020B0502030101020104" pitchFamily="34" charset="0"/>
                        </a:rPr>
                        <a:t>5</a:t>
                      </a:r>
                    </a:p>
                  </a:txBody>
                  <a:tcPr marL="100970" marR="100970" marT="50485" marB="50485">
                    <a:solidFill>
                      <a:schemeClr val="bg1">
                        <a:lumMod val="95000"/>
                      </a:schemeClr>
                    </a:solidFill>
                  </a:tcPr>
                </a:tc>
                <a:extLst>
                  <a:ext uri="{0D108BD9-81ED-4DB2-BD59-A6C34878D82A}">
                    <a16:rowId xmlns:a16="http://schemas.microsoft.com/office/drawing/2014/main" val="10003"/>
                  </a:ext>
                </a:extLst>
              </a:tr>
              <a:tr h="324644">
                <a:tc gridSpan="2">
                  <a:txBody>
                    <a:bodyPr/>
                    <a:lstStyle/>
                    <a:p>
                      <a:pPr marL="0" algn="l" defTabSz="914400" rtl="0" eaLnBrk="1" latinLnBrk="0" hangingPunct="1"/>
                      <a:r>
                        <a:rPr lang="en-AU" sz="1200" b="1" kern="1200" dirty="0">
                          <a:solidFill>
                            <a:schemeClr val="lt1"/>
                          </a:solidFill>
                          <a:latin typeface="MetaNormal-Roman" panose="020B0502030101020104" pitchFamily="34" charset="0"/>
                          <a:ea typeface="+mn-ea"/>
                          <a:cs typeface="+mn-cs"/>
                        </a:rPr>
                        <a:t>Translation and Implementation Discussion Topics and Questions</a:t>
                      </a:r>
                    </a:p>
                  </a:txBody>
                  <a:tcPr marL="100970" marR="100970" marT="50485" marB="50485">
                    <a:solidFill>
                      <a:srgbClr val="055671"/>
                    </a:solidFill>
                  </a:tcPr>
                </a:tc>
                <a:tc hMerge="1">
                  <a:txBody>
                    <a:bodyPr/>
                    <a:lstStyle/>
                    <a:p>
                      <a:endParaRPr lang="en-AU"/>
                    </a:p>
                  </a:txBody>
                  <a:tcPr/>
                </a:tc>
                <a:extLst>
                  <a:ext uri="{0D108BD9-81ED-4DB2-BD59-A6C34878D82A}">
                    <a16:rowId xmlns:a16="http://schemas.microsoft.com/office/drawing/2014/main" val="10004"/>
                  </a:ext>
                </a:extLst>
              </a:tr>
              <a:tr h="324644">
                <a:tc>
                  <a:txBody>
                    <a:bodyPr/>
                    <a:lstStyle/>
                    <a:p>
                      <a:r>
                        <a:rPr lang="en-AU" sz="1200" dirty="0">
                          <a:latin typeface="MetaNormal-Roman" panose="020B0502030101020104" pitchFamily="34" charset="0"/>
                        </a:rPr>
                        <a:t>Expected translation and impact</a:t>
                      </a:r>
                    </a:p>
                  </a:txBody>
                  <a:tcPr marL="100970" marR="100970" marT="50485" marB="50485">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latin typeface="MetaNormal-Roman" panose="020B0502030101020104" pitchFamily="34" charset="0"/>
                        </a:rPr>
                        <a:t>6</a:t>
                      </a:r>
                    </a:p>
                  </a:txBody>
                  <a:tcPr marL="100970" marR="100970" marT="50485" marB="50485">
                    <a:solidFill>
                      <a:schemeClr val="bg1">
                        <a:lumMod val="95000"/>
                      </a:schemeClr>
                    </a:solidFill>
                  </a:tcPr>
                </a:tc>
                <a:extLst>
                  <a:ext uri="{0D108BD9-81ED-4DB2-BD59-A6C34878D82A}">
                    <a16:rowId xmlns:a16="http://schemas.microsoft.com/office/drawing/2014/main" val="10005"/>
                  </a:ext>
                </a:extLst>
              </a:tr>
              <a:tr h="324644">
                <a:tc>
                  <a:txBody>
                    <a:bodyPr/>
                    <a:lstStyle/>
                    <a:p>
                      <a:r>
                        <a:rPr lang="en-AU" sz="1200" dirty="0">
                          <a:latin typeface="MetaNormal-Roman" panose="020B0502030101020104" pitchFamily="34" charset="0"/>
                        </a:rPr>
                        <a:t>End-users and audiences </a:t>
                      </a:r>
                    </a:p>
                  </a:txBody>
                  <a:tcPr marL="100970" marR="100970" marT="50485" marB="50485">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latin typeface="MetaNormal-Roman" panose="020B0502030101020104" pitchFamily="34" charset="0"/>
                        </a:rPr>
                        <a:t>7 &amp; 8</a:t>
                      </a:r>
                    </a:p>
                  </a:txBody>
                  <a:tcPr marL="100970" marR="100970" marT="50485" marB="50485">
                    <a:solidFill>
                      <a:schemeClr val="bg1">
                        <a:lumMod val="95000"/>
                      </a:schemeClr>
                    </a:solidFill>
                  </a:tcPr>
                </a:tc>
                <a:extLst>
                  <a:ext uri="{0D108BD9-81ED-4DB2-BD59-A6C34878D82A}">
                    <a16:rowId xmlns:a16="http://schemas.microsoft.com/office/drawing/2014/main" val="10006"/>
                  </a:ext>
                </a:extLst>
              </a:tr>
              <a:tr h="324644">
                <a:tc>
                  <a:txBody>
                    <a:bodyPr/>
                    <a:lstStyle/>
                    <a:p>
                      <a:r>
                        <a:rPr lang="en-AU" sz="1200" dirty="0">
                          <a:latin typeface="MetaNormal-Roman" panose="020B0502030101020104" pitchFamily="34" charset="0"/>
                        </a:rPr>
                        <a:t>Barriers and enablers</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9 &amp; 10</a:t>
                      </a:r>
                    </a:p>
                  </a:txBody>
                  <a:tcPr marL="100970" marR="100970" marT="50485" marB="50485">
                    <a:solidFill>
                      <a:schemeClr val="bg1">
                        <a:lumMod val="95000"/>
                      </a:schemeClr>
                    </a:solidFill>
                  </a:tcPr>
                </a:tc>
                <a:extLst>
                  <a:ext uri="{0D108BD9-81ED-4DB2-BD59-A6C34878D82A}">
                    <a16:rowId xmlns:a16="http://schemas.microsoft.com/office/drawing/2014/main" val="10007"/>
                  </a:ext>
                </a:extLst>
              </a:tr>
              <a:tr h="324644">
                <a:tc>
                  <a:txBody>
                    <a:bodyPr/>
                    <a:lstStyle/>
                    <a:p>
                      <a:r>
                        <a:rPr lang="en-AU" sz="1200" dirty="0">
                          <a:latin typeface="MetaNormal-Roman" panose="020B0502030101020104" pitchFamily="34" charset="0"/>
                        </a:rPr>
                        <a:t>Communicators and presenters </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11 &amp; 12</a:t>
                      </a:r>
                    </a:p>
                  </a:txBody>
                  <a:tcPr marL="100970" marR="100970" marT="50485" marB="50485">
                    <a:solidFill>
                      <a:schemeClr val="bg1">
                        <a:lumMod val="95000"/>
                      </a:schemeClr>
                    </a:solidFill>
                  </a:tcPr>
                </a:tc>
                <a:extLst>
                  <a:ext uri="{0D108BD9-81ED-4DB2-BD59-A6C34878D82A}">
                    <a16:rowId xmlns:a16="http://schemas.microsoft.com/office/drawing/2014/main" val="10008"/>
                  </a:ext>
                </a:extLst>
              </a:tr>
              <a:tr h="324644">
                <a:tc>
                  <a:txBody>
                    <a:bodyPr/>
                    <a:lstStyle/>
                    <a:p>
                      <a:r>
                        <a:rPr lang="en-AU" sz="1200" dirty="0">
                          <a:latin typeface="MetaNormal-Roman" panose="020B0502030101020104" pitchFamily="34" charset="0"/>
                        </a:rPr>
                        <a:t>Timing for translation activities</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13</a:t>
                      </a:r>
                    </a:p>
                  </a:txBody>
                  <a:tcPr marL="100970" marR="100970" marT="50485" marB="50485">
                    <a:solidFill>
                      <a:schemeClr val="bg1">
                        <a:lumMod val="95000"/>
                      </a:schemeClr>
                    </a:solidFill>
                  </a:tcPr>
                </a:tc>
                <a:extLst>
                  <a:ext uri="{0D108BD9-81ED-4DB2-BD59-A6C34878D82A}">
                    <a16:rowId xmlns:a16="http://schemas.microsoft.com/office/drawing/2014/main" val="10009"/>
                  </a:ext>
                </a:extLst>
              </a:tr>
              <a:tr h="324644">
                <a:tc gridSpan="2">
                  <a:txBody>
                    <a:bodyPr/>
                    <a:lstStyle/>
                    <a:p>
                      <a:r>
                        <a:rPr lang="en-AU" sz="1200" b="1" kern="1200" dirty="0">
                          <a:solidFill>
                            <a:schemeClr val="lt1"/>
                          </a:solidFill>
                          <a:latin typeface="MetaNormal-Roman" panose="020B0502030101020104" pitchFamily="34" charset="0"/>
                          <a:ea typeface="+mn-ea"/>
                          <a:cs typeface="+mn-cs"/>
                        </a:rPr>
                        <a:t>Evidence</a:t>
                      </a:r>
                    </a:p>
                  </a:txBody>
                  <a:tcPr marL="100970" marR="100970" marT="50485" marB="50485">
                    <a:solidFill>
                      <a:srgbClr val="055671"/>
                    </a:solidFill>
                  </a:tcPr>
                </a:tc>
                <a:tc hMerge="1">
                  <a:txBody>
                    <a:bodyPr/>
                    <a:lstStyle/>
                    <a:p>
                      <a:endParaRPr lang="en-AU"/>
                    </a:p>
                  </a:txBody>
                  <a:tcPr/>
                </a:tc>
                <a:extLst>
                  <a:ext uri="{0D108BD9-81ED-4DB2-BD59-A6C34878D82A}">
                    <a16:rowId xmlns:a16="http://schemas.microsoft.com/office/drawing/2014/main" val="10010"/>
                  </a:ext>
                </a:extLst>
              </a:tr>
              <a:tr h="324644">
                <a:tc>
                  <a:txBody>
                    <a:bodyPr/>
                    <a:lstStyle/>
                    <a:p>
                      <a:r>
                        <a:rPr lang="en-AU" sz="1200" dirty="0">
                          <a:latin typeface="MetaNormal-Roman" panose="020B0502030101020104" pitchFamily="34" charset="0"/>
                        </a:rPr>
                        <a:t>References </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14 &amp; 15</a:t>
                      </a:r>
                    </a:p>
                  </a:txBody>
                  <a:tcPr marL="100970" marR="100970" marT="50485" marB="50485">
                    <a:solidFill>
                      <a:schemeClr val="bg1">
                        <a:lumMod val="95000"/>
                      </a:schemeClr>
                    </a:solidFill>
                  </a:tcPr>
                </a:tc>
                <a:extLst>
                  <a:ext uri="{0D108BD9-81ED-4DB2-BD59-A6C34878D82A}">
                    <a16:rowId xmlns:a16="http://schemas.microsoft.com/office/drawing/2014/main" val="10011"/>
                  </a:ext>
                </a:extLst>
              </a:tr>
            </a:tbl>
          </a:graphicData>
        </a:graphic>
      </p:graphicFrame>
      <p:sp>
        <p:nvSpPr>
          <p:cNvPr id="5" name="Slide Number Placeholder 4">
            <a:extLst>
              <a:ext uri="{FF2B5EF4-FFF2-40B4-BE49-F238E27FC236}">
                <a16:creationId xmlns:a16="http://schemas.microsoft.com/office/drawing/2014/main" id="{E21A0B3C-3B66-E4D5-C39B-2B7419B4C941}"/>
              </a:ext>
            </a:extLst>
          </p:cNvPr>
          <p:cNvSpPr>
            <a:spLocks noGrp="1"/>
          </p:cNvSpPr>
          <p:nvPr>
            <p:ph type="sldNum" sz="quarter" idx="12"/>
          </p:nvPr>
        </p:nvSpPr>
        <p:spPr/>
        <p:txBody>
          <a:bodyPr/>
          <a:lstStyle/>
          <a:p>
            <a:fld id="{C072E45D-48D7-184C-A477-D26054F45FCE}" type="slidenum">
              <a:rPr lang="en-US" smtClean="0"/>
              <a:t>2</a:t>
            </a:fld>
            <a:endParaRPr lang="en-US" dirty="0"/>
          </a:p>
        </p:txBody>
      </p:sp>
    </p:spTree>
    <p:extLst>
      <p:ext uri="{BB962C8B-B14F-4D97-AF65-F5344CB8AC3E}">
        <p14:creationId xmlns:p14="http://schemas.microsoft.com/office/powerpoint/2010/main" val="97972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B7AD2C3-F59C-3418-427F-45B90D745B0B}"/>
              </a:ext>
            </a:extLst>
          </p:cNvPr>
          <p:cNvSpPr>
            <a:spLocks noGrp="1"/>
          </p:cNvSpPr>
          <p:nvPr>
            <p:ph type="title"/>
          </p:nvPr>
        </p:nvSpPr>
        <p:spPr>
          <a:xfrm>
            <a:off x="457200" y="1072388"/>
            <a:ext cx="8229600" cy="773156"/>
          </a:xfrm>
        </p:spPr>
        <p:txBody>
          <a:bodyPr>
            <a:normAutofit/>
          </a:bodyPr>
          <a:lstStyle/>
          <a:p>
            <a:pPr algn="l"/>
            <a:r>
              <a:rPr lang="en-US" sz="2800" dirty="0">
                <a:solidFill>
                  <a:srgbClr val="143858"/>
                </a:solidFill>
                <a:latin typeface="MetaNormal-Roman" panose="020B0502030101020104" pitchFamily="34" charset="0"/>
              </a:rPr>
              <a:t>Who is this Guide for and what does it aim to achieve?</a:t>
            </a:r>
          </a:p>
        </p:txBody>
      </p:sp>
      <p:sp>
        <p:nvSpPr>
          <p:cNvPr id="14" name="Oval 13">
            <a:extLst>
              <a:ext uri="{FF2B5EF4-FFF2-40B4-BE49-F238E27FC236}">
                <a16:creationId xmlns:a16="http://schemas.microsoft.com/office/drawing/2014/main" id="{B1EDC688-7741-D316-B170-E0F8B8D3C783}"/>
              </a:ext>
            </a:extLst>
          </p:cNvPr>
          <p:cNvSpPr/>
          <p:nvPr/>
        </p:nvSpPr>
        <p:spPr>
          <a:xfrm>
            <a:off x="763362" y="2040782"/>
            <a:ext cx="722811" cy="722811"/>
          </a:xfrm>
          <a:prstGeom prst="ellipse">
            <a:avLst/>
          </a:prstGeom>
          <a:solidFill>
            <a:srgbClr val="055671"/>
          </a:solidFill>
          <a:ln>
            <a:solidFill>
              <a:srgbClr val="05567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5" name="Oval 14">
            <a:extLst>
              <a:ext uri="{FF2B5EF4-FFF2-40B4-BE49-F238E27FC236}">
                <a16:creationId xmlns:a16="http://schemas.microsoft.com/office/drawing/2014/main" id="{CF4A0E0C-7DF1-9E98-1A90-7602AEC14241}"/>
              </a:ext>
            </a:extLst>
          </p:cNvPr>
          <p:cNvSpPr/>
          <p:nvPr/>
        </p:nvSpPr>
        <p:spPr>
          <a:xfrm>
            <a:off x="763362" y="2915993"/>
            <a:ext cx="722811" cy="722811"/>
          </a:xfrm>
          <a:prstGeom prst="ellipse">
            <a:avLst/>
          </a:prstGeom>
          <a:solidFill>
            <a:srgbClr val="055671"/>
          </a:solidFill>
          <a:ln>
            <a:solidFill>
              <a:srgbClr val="05567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pic>
        <p:nvPicPr>
          <p:cNvPr id="16" name="Picture 2" descr="https://static.thenounproject.com/png/542483-200.png">
            <a:hlinkClick r:id="rId2" tooltip="Research"/>
            <a:extLst>
              <a:ext uri="{FF2B5EF4-FFF2-40B4-BE49-F238E27FC236}">
                <a16:creationId xmlns:a16="http://schemas.microsoft.com/office/drawing/2014/main" id="{B052461A-89A4-2719-64E2-D8C741B4DA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544" y="2139964"/>
            <a:ext cx="524446" cy="52444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static.thenounproject.com/png/907075-200.png">
            <a:hlinkClick r:id="rId4" tooltip="Planning"/>
            <a:extLst>
              <a:ext uri="{FF2B5EF4-FFF2-40B4-BE49-F238E27FC236}">
                <a16:creationId xmlns:a16="http://schemas.microsoft.com/office/drawing/2014/main" id="{720723A9-0E12-0563-26DC-22E49987B9C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1103" y="3097996"/>
            <a:ext cx="371258" cy="371258"/>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64DCD8D1-257D-A908-90F4-D80C592734CF}"/>
              </a:ext>
            </a:extLst>
          </p:cNvPr>
          <p:cNvSpPr/>
          <p:nvPr/>
        </p:nvSpPr>
        <p:spPr>
          <a:xfrm>
            <a:off x="1585354" y="2040782"/>
            <a:ext cx="7012999" cy="461665"/>
          </a:xfrm>
          <a:prstGeom prst="rect">
            <a:avLst/>
          </a:prstGeom>
        </p:spPr>
        <p:txBody>
          <a:bodyPr wrap="square">
            <a:spAutoFit/>
          </a:bodyPr>
          <a:lstStyle/>
          <a:p>
            <a:r>
              <a:rPr lang="en-AU" sz="1200" b="1" dirty="0">
                <a:solidFill>
                  <a:srgbClr val="143858"/>
                </a:solidFill>
                <a:latin typeface="MetaNormal-Roman" panose="020B0502030101020104" pitchFamily="34" charset="0"/>
              </a:rPr>
              <a:t>Researchers </a:t>
            </a:r>
            <a:r>
              <a:rPr lang="en-AU" sz="1200" dirty="0">
                <a:solidFill>
                  <a:srgbClr val="143858"/>
                </a:solidFill>
                <a:latin typeface="MetaNormal-Roman" panose="020B0502030101020104" pitchFamily="34" charset="0"/>
              </a:rPr>
              <a:t>and </a:t>
            </a:r>
            <a:r>
              <a:rPr lang="en-AU" sz="1200" b="1" dirty="0">
                <a:solidFill>
                  <a:srgbClr val="143858"/>
                </a:solidFill>
                <a:latin typeface="MetaNormal-Roman" panose="020B0502030101020104" pitchFamily="34" charset="0"/>
              </a:rPr>
              <a:t>YJ staff </a:t>
            </a:r>
            <a:r>
              <a:rPr lang="en-AU" sz="1200" dirty="0">
                <a:solidFill>
                  <a:srgbClr val="143858"/>
                </a:solidFill>
                <a:latin typeface="MetaNormal-Roman" panose="020B0502030101020104" pitchFamily="34" charset="0"/>
              </a:rPr>
              <a:t>who are the sponsors, leads outcome owners and end users of research projects</a:t>
            </a:r>
            <a:r>
              <a:rPr lang="en-AU" sz="1200" b="1" dirty="0">
                <a:solidFill>
                  <a:srgbClr val="143858"/>
                </a:solidFill>
                <a:latin typeface="MetaNormal-Roman" panose="020B0502030101020104" pitchFamily="34" charset="0"/>
              </a:rPr>
              <a:t> </a:t>
            </a:r>
            <a:r>
              <a:rPr lang="en-AU" sz="1200" dirty="0">
                <a:solidFill>
                  <a:srgbClr val="143858"/>
                </a:solidFill>
                <a:latin typeface="MetaNormal-Roman" panose="020B0502030101020104" pitchFamily="34" charset="0"/>
              </a:rPr>
              <a:t>can use this guide to support planning for:</a:t>
            </a:r>
          </a:p>
        </p:txBody>
      </p:sp>
      <p:sp>
        <p:nvSpPr>
          <p:cNvPr id="19" name="Rectangle 18">
            <a:extLst>
              <a:ext uri="{FF2B5EF4-FFF2-40B4-BE49-F238E27FC236}">
                <a16:creationId xmlns:a16="http://schemas.microsoft.com/office/drawing/2014/main" id="{2C4EBBB3-6207-8EBF-5507-25E7DB89DB80}"/>
              </a:ext>
            </a:extLst>
          </p:cNvPr>
          <p:cNvSpPr/>
          <p:nvPr/>
        </p:nvSpPr>
        <p:spPr>
          <a:xfrm>
            <a:off x="1585355" y="2915993"/>
            <a:ext cx="7206220" cy="830997"/>
          </a:xfrm>
          <a:prstGeom prst="rect">
            <a:avLst/>
          </a:prstGeom>
        </p:spPr>
        <p:txBody>
          <a:bodyPr wrap="square">
            <a:spAutoFit/>
          </a:bodyPr>
          <a:lstStyle/>
          <a:p>
            <a:r>
              <a:rPr lang="en-AU" sz="1200" b="1" dirty="0">
                <a:solidFill>
                  <a:srgbClr val="143858"/>
                </a:solidFill>
                <a:latin typeface="MetaNormal-Roman" panose="020B0502030101020104" pitchFamily="34" charset="0"/>
              </a:rPr>
              <a:t>Translation and Implementation Plans can be detailed and updated over the life of the project </a:t>
            </a:r>
            <a:r>
              <a:rPr lang="en-AU" sz="1200" dirty="0">
                <a:solidFill>
                  <a:srgbClr val="143858"/>
                </a:solidFill>
                <a:latin typeface="MetaNormal-Roman" panose="020B0502030101020104" pitchFamily="34" charset="0"/>
              </a:rPr>
              <a:t>in the template provided and also recorded at a high-level in the Research Application Form. Projects with a high level of investment and significant expected impacts require more detailed translation and implementation planning which will be informed by a facilitated Translation and Implementation Planning Workshop.</a:t>
            </a:r>
          </a:p>
        </p:txBody>
      </p:sp>
      <p:sp>
        <p:nvSpPr>
          <p:cNvPr id="20" name="Rectangle 19">
            <a:extLst>
              <a:ext uri="{FF2B5EF4-FFF2-40B4-BE49-F238E27FC236}">
                <a16:creationId xmlns:a16="http://schemas.microsoft.com/office/drawing/2014/main" id="{02906329-7403-4F85-EC12-E711855570E5}"/>
              </a:ext>
            </a:extLst>
          </p:cNvPr>
          <p:cNvSpPr/>
          <p:nvPr/>
        </p:nvSpPr>
        <p:spPr>
          <a:xfrm>
            <a:off x="1585355" y="4707600"/>
            <a:ext cx="7012999" cy="1754326"/>
          </a:xfrm>
          <a:prstGeom prst="rect">
            <a:avLst/>
          </a:prstGeom>
        </p:spPr>
        <p:txBody>
          <a:bodyPr wrap="square">
            <a:spAutoFit/>
          </a:bodyPr>
          <a:lstStyle/>
          <a:p>
            <a:r>
              <a:rPr lang="en-AU" sz="1200" dirty="0">
                <a:solidFill>
                  <a:srgbClr val="143858"/>
                </a:solidFill>
                <a:latin typeface="MetaNormal-Roman" panose="020B0502030101020104" pitchFamily="34" charset="0"/>
              </a:rPr>
              <a:t>Translation and implementation planning aims to support researchers and YJ staff to ensure that:</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Research findings are translated into products that meet decision-makers needs and preferences </a:t>
            </a:r>
            <a:r>
              <a:rPr lang="en-AU" sz="1200" dirty="0">
                <a:solidFill>
                  <a:srgbClr val="143858"/>
                </a:solidFill>
                <a:latin typeface="MetaNormal-Roman" panose="020B0502030101020104" pitchFamily="34" charset="0"/>
              </a:rPr>
              <a:t>and assist decision-makers to implement research findings.</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Research-informed products are used by decision-makers to inform strategy policy, programs and practice </a:t>
            </a:r>
            <a:r>
              <a:rPr lang="en-AU" sz="1200" dirty="0">
                <a:solidFill>
                  <a:srgbClr val="143858"/>
                </a:solidFill>
                <a:latin typeface="MetaNormal-Roman" panose="020B0502030101020104" pitchFamily="34" charset="0"/>
              </a:rPr>
              <a:t>by end-users. </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Impact </a:t>
            </a:r>
            <a:r>
              <a:rPr lang="en-AU" sz="1200" dirty="0">
                <a:solidFill>
                  <a:srgbClr val="143858"/>
                </a:solidFill>
                <a:latin typeface="MetaNormal-Roman" panose="020B0502030101020104" pitchFamily="34" charset="0"/>
              </a:rPr>
              <a:t>arising from the translated and implemented research </a:t>
            </a:r>
            <a:r>
              <a:rPr lang="en-AU" sz="1200" b="1" dirty="0">
                <a:solidFill>
                  <a:srgbClr val="143858"/>
                </a:solidFill>
                <a:latin typeface="MetaNormal-Roman" panose="020B0502030101020104" pitchFamily="34" charset="0"/>
              </a:rPr>
              <a:t>can be monitored and evaluated</a:t>
            </a:r>
            <a:r>
              <a:rPr lang="en-AU" sz="1200" dirty="0">
                <a:solidFill>
                  <a:srgbClr val="143858"/>
                </a:solidFill>
                <a:latin typeface="MetaNormal-Roman" panose="020B0502030101020104" pitchFamily="34" charset="0"/>
              </a:rPr>
              <a:t>.</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YJ research</a:t>
            </a:r>
            <a:r>
              <a:rPr lang="en-AU" sz="1200" dirty="0">
                <a:solidFill>
                  <a:srgbClr val="143858"/>
                </a:solidFill>
                <a:latin typeface="MetaNormal-Roman" panose="020B0502030101020104" pitchFamily="34" charset="0"/>
              </a:rPr>
              <a:t> </a:t>
            </a:r>
            <a:r>
              <a:rPr lang="en-AU" sz="1200" b="1" dirty="0">
                <a:solidFill>
                  <a:srgbClr val="143858"/>
                </a:solidFill>
                <a:latin typeface="MetaNormal-Roman" panose="020B0502030101020104" pitchFamily="34" charset="0"/>
              </a:rPr>
              <a:t>findings and impact are disseminated and communicated </a:t>
            </a:r>
            <a:r>
              <a:rPr lang="en-AU" sz="1200" dirty="0">
                <a:solidFill>
                  <a:srgbClr val="143858"/>
                </a:solidFill>
                <a:latin typeface="MetaNormal-Roman" panose="020B0502030101020104" pitchFamily="34" charset="0"/>
              </a:rPr>
              <a:t>to audiences other than direct end-users such as the general community, other government and non-government social services providers, academic community, and/or specific sectors within those broad groups etc.</a:t>
            </a:r>
          </a:p>
        </p:txBody>
      </p:sp>
      <p:cxnSp>
        <p:nvCxnSpPr>
          <p:cNvPr id="21" name="Straight Connector 20">
            <a:extLst>
              <a:ext uri="{FF2B5EF4-FFF2-40B4-BE49-F238E27FC236}">
                <a16:creationId xmlns:a16="http://schemas.microsoft.com/office/drawing/2014/main" id="{84422EC9-9968-A7F3-A011-0FE539DFF58D}"/>
              </a:ext>
            </a:extLst>
          </p:cNvPr>
          <p:cNvCxnSpPr>
            <a:cxnSpLocks/>
          </p:cNvCxnSpPr>
          <p:nvPr/>
        </p:nvCxnSpPr>
        <p:spPr>
          <a:xfrm>
            <a:off x="845126" y="4216015"/>
            <a:ext cx="7679749" cy="0"/>
          </a:xfrm>
          <a:prstGeom prst="line">
            <a:avLst/>
          </a:prstGeom>
          <a:ln>
            <a:solidFill>
              <a:srgbClr val="065671"/>
            </a:solidFill>
            <a:prstDash val="dash"/>
          </a:ln>
        </p:spPr>
        <p:style>
          <a:lnRef idx="1">
            <a:schemeClr val="accent1"/>
          </a:lnRef>
          <a:fillRef idx="0">
            <a:schemeClr val="accent1"/>
          </a:fillRef>
          <a:effectRef idx="0">
            <a:schemeClr val="accent1"/>
          </a:effectRef>
          <a:fontRef idx="minor">
            <a:schemeClr val="tx1"/>
          </a:fontRef>
        </p:style>
      </p:cxnSp>
      <p:sp>
        <p:nvSpPr>
          <p:cNvPr id="23" name="Slide Number Placeholder 22">
            <a:extLst>
              <a:ext uri="{FF2B5EF4-FFF2-40B4-BE49-F238E27FC236}">
                <a16:creationId xmlns:a16="http://schemas.microsoft.com/office/drawing/2014/main" id="{B4715D43-2CF0-7DED-777B-F976279F10F7}"/>
              </a:ext>
            </a:extLst>
          </p:cNvPr>
          <p:cNvSpPr>
            <a:spLocks noGrp="1"/>
          </p:cNvSpPr>
          <p:nvPr>
            <p:ph type="sldNum" sz="quarter" idx="12"/>
          </p:nvPr>
        </p:nvSpPr>
        <p:spPr/>
        <p:txBody>
          <a:bodyPr/>
          <a:lstStyle/>
          <a:p>
            <a:fld id="{C072E45D-48D7-184C-A477-D26054F45FCE}" type="slidenum">
              <a:rPr lang="en-US" smtClean="0"/>
              <a:t>3</a:t>
            </a:fld>
            <a:endParaRPr lang="en-US" dirty="0"/>
          </a:p>
        </p:txBody>
      </p:sp>
    </p:spTree>
    <p:extLst>
      <p:ext uri="{BB962C8B-B14F-4D97-AF65-F5344CB8AC3E}">
        <p14:creationId xmlns:p14="http://schemas.microsoft.com/office/powerpoint/2010/main" val="404505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51F9B1-6702-23D9-71E3-56A301CEDA76}"/>
              </a:ext>
            </a:extLst>
          </p:cNvPr>
          <p:cNvSpPr>
            <a:spLocks noGrp="1"/>
          </p:cNvSpPr>
          <p:nvPr>
            <p:ph type="title"/>
          </p:nvPr>
        </p:nvSpPr>
        <p:spPr>
          <a:xfrm>
            <a:off x="523875" y="1030065"/>
            <a:ext cx="8229600" cy="1143000"/>
          </a:xfrm>
        </p:spPr>
        <p:txBody>
          <a:bodyPr>
            <a:normAutofit/>
          </a:bodyPr>
          <a:lstStyle/>
          <a:p>
            <a:pPr algn="l"/>
            <a:r>
              <a:rPr lang="en-US" sz="3200" dirty="0">
                <a:solidFill>
                  <a:srgbClr val="143858"/>
                </a:solidFill>
                <a:latin typeface="MetaNormal-Roman" panose="020B0502030101020104" pitchFamily="34" charset="0"/>
              </a:rPr>
              <a:t>What does translation and implementation planning involve? </a:t>
            </a:r>
          </a:p>
        </p:txBody>
      </p:sp>
      <p:sp>
        <p:nvSpPr>
          <p:cNvPr id="5" name="Subtitle 2">
            <a:extLst>
              <a:ext uri="{FF2B5EF4-FFF2-40B4-BE49-F238E27FC236}">
                <a16:creationId xmlns:a16="http://schemas.microsoft.com/office/drawing/2014/main" id="{34754173-0D53-3235-6C63-200042339EAB}"/>
              </a:ext>
            </a:extLst>
          </p:cNvPr>
          <p:cNvSpPr>
            <a:spLocks noGrp="1"/>
          </p:cNvSpPr>
          <p:nvPr>
            <p:ph idx="1"/>
          </p:nvPr>
        </p:nvSpPr>
        <p:spPr>
          <a:xfrm>
            <a:off x="731691" y="2144490"/>
            <a:ext cx="7594623" cy="4512041"/>
          </a:xfrm>
        </p:spPr>
        <p:txBody>
          <a:bodyPr>
            <a:noAutofit/>
          </a:bodyPr>
          <a:lstStyle/>
          <a:p>
            <a:pPr marL="0" indent="0">
              <a:lnSpc>
                <a:spcPct val="100000"/>
              </a:lnSpc>
              <a:buNone/>
            </a:pPr>
            <a:r>
              <a:rPr lang="en-AU" sz="1200" dirty="0">
                <a:solidFill>
                  <a:srgbClr val="143858"/>
                </a:solidFill>
                <a:latin typeface="MetaNormal-Roman" panose="020B0502030101020104" pitchFamily="34" charset="0"/>
              </a:rPr>
              <a:t>Fundamentally, translation and implementation planning involves systematically thinking through:</a:t>
            </a:r>
          </a:p>
          <a:p>
            <a:pPr>
              <a:lnSpc>
                <a:spcPct val="100000"/>
              </a:lnSpc>
            </a:pPr>
            <a:r>
              <a:rPr lang="en-AU" sz="1200" b="1" dirty="0">
                <a:solidFill>
                  <a:srgbClr val="143858"/>
                </a:solidFill>
                <a:latin typeface="MetaNormal-Roman" panose="020B0502030101020104" pitchFamily="34" charset="0"/>
              </a:rPr>
              <a:t>How research findings need to be communicated and presented </a:t>
            </a:r>
            <a:r>
              <a:rPr lang="en-AU" sz="1200" dirty="0">
                <a:solidFill>
                  <a:srgbClr val="143858"/>
                </a:solidFill>
                <a:latin typeface="MetaNormal-Roman" panose="020B0502030101020104" pitchFamily="34" charset="0"/>
              </a:rPr>
              <a:t>so that they are relevant, timely, accessible and engaging for the decision-makers expected to take up those findings  </a:t>
            </a:r>
          </a:p>
          <a:p>
            <a:pPr>
              <a:lnSpc>
                <a:spcPct val="100000"/>
              </a:lnSpc>
            </a:pPr>
            <a:r>
              <a:rPr lang="en-AU" sz="1200" b="1" dirty="0">
                <a:solidFill>
                  <a:srgbClr val="143858"/>
                </a:solidFill>
                <a:latin typeface="MetaNormal-Roman" panose="020B0502030101020104" pitchFamily="34" charset="0"/>
              </a:rPr>
              <a:t>How research findings could be used to inform policy, program or practice development</a:t>
            </a:r>
            <a:r>
              <a:rPr lang="en-AU" sz="1200" dirty="0">
                <a:solidFill>
                  <a:srgbClr val="143858"/>
                </a:solidFill>
                <a:latin typeface="MetaNormal-Roman" panose="020B0502030101020104" pitchFamily="34" charset="0"/>
              </a:rPr>
              <a:t>, implementation and/or evaluation or current thinking and understanding of an issue</a:t>
            </a:r>
          </a:p>
          <a:p>
            <a:pPr>
              <a:lnSpc>
                <a:spcPct val="100000"/>
              </a:lnSpc>
            </a:pPr>
            <a:r>
              <a:rPr lang="en-AU" sz="1200" b="1" dirty="0">
                <a:solidFill>
                  <a:srgbClr val="143858"/>
                </a:solidFill>
                <a:latin typeface="MetaNormal-Roman" panose="020B0502030101020104" pitchFamily="34" charset="0"/>
              </a:rPr>
              <a:t>Who are the people that need to be involved </a:t>
            </a:r>
            <a:r>
              <a:rPr lang="en-AU" sz="1200" dirty="0">
                <a:solidFill>
                  <a:srgbClr val="143858"/>
                </a:solidFill>
                <a:latin typeface="MetaNormal-Roman" panose="020B0502030101020104" pitchFamily="34" charset="0"/>
              </a:rPr>
              <a:t>and/or accountable within this process</a:t>
            </a:r>
          </a:p>
          <a:p>
            <a:pPr>
              <a:lnSpc>
                <a:spcPct val="100000"/>
              </a:lnSpc>
            </a:pPr>
            <a:r>
              <a:rPr lang="en-AU" sz="1200" b="1" dirty="0">
                <a:solidFill>
                  <a:srgbClr val="143858"/>
                </a:solidFill>
                <a:latin typeface="MetaNormal-Roman" panose="020B0502030101020104" pitchFamily="34" charset="0"/>
              </a:rPr>
              <a:t>How and when you will communicate and engage </a:t>
            </a:r>
            <a:r>
              <a:rPr lang="en-AU" sz="1200" dirty="0">
                <a:solidFill>
                  <a:srgbClr val="143858"/>
                </a:solidFill>
                <a:latin typeface="MetaNormal-Roman" panose="020B0502030101020104" pitchFamily="34" charset="0"/>
              </a:rPr>
              <a:t>with the people you identify would need to be involved or engaged.</a:t>
            </a:r>
          </a:p>
          <a:p>
            <a:pPr marL="0" indent="0">
              <a:lnSpc>
                <a:spcPct val="100000"/>
              </a:lnSpc>
              <a:buNone/>
            </a:pPr>
            <a:r>
              <a:rPr lang="en-AU" sz="1200" dirty="0">
                <a:solidFill>
                  <a:srgbClr val="143858"/>
                </a:solidFill>
                <a:latin typeface="MetaNormal-Roman" panose="020B0502030101020104" pitchFamily="34" charset="0"/>
              </a:rPr>
              <a:t>On the following page we detail some of the key questions that are important to address when planning for translation and implementation, in relation to each of the key components of translation, outlined below: </a:t>
            </a:r>
          </a:p>
          <a:p>
            <a:pPr>
              <a:lnSpc>
                <a:spcPct val="100000"/>
              </a:lnSpc>
              <a:spcBef>
                <a:spcPts val="600"/>
              </a:spcBef>
            </a:pPr>
            <a:r>
              <a:rPr lang="en-AU" sz="1200" dirty="0">
                <a:solidFill>
                  <a:srgbClr val="143858"/>
                </a:solidFill>
                <a:latin typeface="MetaNormal-Roman" panose="020B0502030101020104" pitchFamily="34" charset="0"/>
              </a:rPr>
              <a:t>Expected translation and impact </a:t>
            </a:r>
          </a:p>
          <a:p>
            <a:pPr>
              <a:lnSpc>
                <a:spcPct val="100000"/>
              </a:lnSpc>
              <a:spcBef>
                <a:spcPts val="600"/>
              </a:spcBef>
            </a:pPr>
            <a:r>
              <a:rPr lang="en-AU" sz="1200" dirty="0">
                <a:solidFill>
                  <a:srgbClr val="143858"/>
                </a:solidFill>
                <a:latin typeface="MetaNormal-Roman" panose="020B0502030101020104" pitchFamily="34" charset="0"/>
              </a:rPr>
              <a:t>End-users and audiences </a:t>
            </a:r>
          </a:p>
          <a:p>
            <a:pPr>
              <a:lnSpc>
                <a:spcPct val="100000"/>
              </a:lnSpc>
              <a:spcBef>
                <a:spcPts val="600"/>
              </a:spcBef>
            </a:pPr>
            <a:r>
              <a:rPr lang="en-AU" sz="1200" dirty="0">
                <a:solidFill>
                  <a:srgbClr val="143858"/>
                </a:solidFill>
                <a:latin typeface="MetaNormal-Roman" panose="020B0502030101020104" pitchFamily="34" charset="0"/>
              </a:rPr>
              <a:t>Communicators and presenters </a:t>
            </a:r>
          </a:p>
          <a:p>
            <a:pPr>
              <a:lnSpc>
                <a:spcPct val="100000"/>
              </a:lnSpc>
              <a:spcBef>
                <a:spcPts val="600"/>
              </a:spcBef>
            </a:pPr>
            <a:r>
              <a:rPr lang="en-AU" sz="1200" dirty="0">
                <a:solidFill>
                  <a:srgbClr val="143858"/>
                </a:solidFill>
                <a:latin typeface="MetaNormal-Roman" panose="020B0502030101020104" pitchFamily="34" charset="0"/>
              </a:rPr>
              <a:t>Barriers and enablers</a:t>
            </a:r>
          </a:p>
          <a:p>
            <a:pPr>
              <a:lnSpc>
                <a:spcPct val="100000"/>
              </a:lnSpc>
              <a:spcBef>
                <a:spcPts val="600"/>
              </a:spcBef>
            </a:pPr>
            <a:r>
              <a:rPr lang="en-AU" sz="1200" dirty="0">
                <a:solidFill>
                  <a:srgbClr val="143858"/>
                </a:solidFill>
                <a:latin typeface="MetaNormal-Roman" panose="020B0502030101020104" pitchFamily="34" charset="0"/>
              </a:rPr>
              <a:t>Format and channels </a:t>
            </a:r>
          </a:p>
          <a:p>
            <a:pPr>
              <a:lnSpc>
                <a:spcPct val="100000"/>
              </a:lnSpc>
              <a:spcBef>
                <a:spcPts val="600"/>
              </a:spcBef>
            </a:pPr>
            <a:r>
              <a:rPr lang="en-AU" sz="1200" dirty="0">
                <a:solidFill>
                  <a:srgbClr val="143858"/>
                </a:solidFill>
                <a:latin typeface="MetaNormal-Roman" panose="020B0502030101020104" pitchFamily="34" charset="0"/>
              </a:rPr>
              <a:t>Timing for translation activities.</a:t>
            </a:r>
          </a:p>
        </p:txBody>
      </p:sp>
      <p:sp>
        <p:nvSpPr>
          <p:cNvPr id="6" name="Slide Number Placeholder 5">
            <a:extLst>
              <a:ext uri="{FF2B5EF4-FFF2-40B4-BE49-F238E27FC236}">
                <a16:creationId xmlns:a16="http://schemas.microsoft.com/office/drawing/2014/main" id="{21F5100A-0EF2-11C5-71E0-38E44C755988}"/>
              </a:ext>
            </a:extLst>
          </p:cNvPr>
          <p:cNvSpPr>
            <a:spLocks noGrp="1"/>
          </p:cNvSpPr>
          <p:nvPr>
            <p:ph type="sldNum" sz="quarter" idx="12"/>
          </p:nvPr>
        </p:nvSpPr>
        <p:spPr/>
        <p:txBody>
          <a:bodyPr/>
          <a:lstStyle/>
          <a:p>
            <a:fld id="{C072E45D-48D7-184C-A477-D26054F45FCE}" type="slidenum">
              <a:rPr lang="en-US" smtClean="0"/>
              <a:t>4</a:t>
            </a:fld>
            <a:endParaRPr lang="en-US" dirty="0"/>
          </a:p>
        </p:txBody>
      </p:sp>
    </p:spTree>
    <p:extLst>
      <p:ext uri="{BB962C8B-B14F-4D97-AF65-F5344CB8AC3E}">
        <p14:creationId xmlns:p14="http://schemas.microsoft.com/office/powerpoint/2010/main" val="404134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B35E7E66-C45D-CB33-B510-02B55B1C3751}"/>
              </a:ext>
            </a:extLst>
          </p:cNvPr>
          <p:cNvSpPr/>
          <p:nvPr/>
        </p:nvSpPr>
        <p:spPr>
          <a:xfrm>
            <a:off x="954951" y="5200274"/>
            <a:ext cx="7646123" cy="1421505"/>
          </a:xfrm>
          <a:prstGeom prst="roundRect">
            <a:avLst/>
          </a:prstGeom>
          <a:solidFill>
            <a:srgbClr val="055671">
              <a:alpha val="6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 name="Title 1">
            <a:extLst>
              <a:ext uri="{FF2B5EF4-FFF2-40B4-BE49-F238E27FC236}">
                <a16:creationId xmlns:a16="http://schemas.microsoft.com/office/drawing/2014/main" id="{C5DE1F3A-64AC-EEE9-8486-5B5270D9802F}"/>
              </a:ext>
            </a:extLst>
          </p:cNvPr>
          <p:cNvSpPr>
            <a:spLocks noGrp="1"/>
          </p:cNvSpPr>
          <p:nvPr>
            <p:ph type="title"/>
          </p:nvPr>
        </p:nvSpPr>
        <p:spPr>
          <a:xfrm>
            <a:off x="542926" y="772619"/>
            <a:ext cx="8229600" cy="1143000"/>
          </a:xfrm>
        </p:spPr>
        <p:txBody>
          <a:bodyPr>
            <a:normAutofit/>
          </a:bodyPr>
          <a:lstStyle/>
          <a:p>
            <a:pPr algn="l"/>
            <a:r>
              <a:rPr lang="en-US" sz="3600" dirty="0">
                <a:solidFill>
                  <a:srgbClr val="143858"/>
                </a:solidFill>
                <a:latin typeface="MetaNormal-Roman" panose="020B0502030101020104" pitchFamily="34" charset="0"/>
              </a:rPr>
              <a:t>How to use this Guide</a:t>
            </a:r>
          </a:p>
        </p:txBody>
      </p:sp>
      <p:sp>
        <p:nvSpPr>
          <p:cNvPr id="6" name="Subtitle 2">
            <a:extLst>
              <a:ext uri="{FF2B5EF4-FFF2-40B4-BE49-F238E27FC236}">
                <a16:creationId xmlns:a16="http://schemas.microsoft.com/office/drawing/2014/main" id="{27492725-9068-9909-FC27-C05F19A725AD}"/>
              </a:ext>
            </a:extLst>
          </p:cNvPr>
          <p:cNvSpPr>
            <a:spLocks noGrp="1"/>
          </p:cNvSpPr>
          <p:nvPr>
            <p:ph idx="1"/>
          </p:nvPr>
        </p:nvSpPr>
        <p:spPr>
          <a:xfrm>
            <a:off x="954951" y="1633247"/>
            <a:ext cx="7646123" cy="4036031"/>
          </a:xfrm>
        </p:spPr>
        <p:txBody>
          <a:bodyPr>
            <a:noAutofit/>
          </a:bodyPr>
          <a:lstStyle/>
          <a:p>
            <a:pPr>
              <a:lnSpc>
                <a:spcPct val="100000"/>
              </a:lnSpc>
            </a:pPr>
            <a:r>
              <a:rPr lang="en-AU" sz="1000" dirty="0">
                <a:solidFill>
                  <a:srgbClr val="143858"/>
                </a:solidFill>
                <a:latin typeface="MetaNormal-Roman" panose="020B0502030101020104" pitchFamily="34" charset="0"/>
              </a:rPr>
              <a:t>The required level of investment in translation and implementation planning is determined by the YJ Research team as part of the research project review and approval process.</a:t>
            </a:r>
          </a:p>
          <a:p>
            <a:pPr>
              <a:lnSpc>
                <a:spcPct val="100000"/>
              </a:lnSpc>
            </a:pPr>
            <a:r>
              <a:rPr lang="en-AU" sz="1000" dirty="0">
                <a:solidFill>
                  <a:srgbClr val="143858"/>
                </a:solidFill>
                <a:latin typeface="MetaNormal-Roman" panose="020B0502030101020104" pitchFamily="34" charset="0"/>
              </a:rPr>
              <a:t>The YJ Research team also undertake a Stakeholder Mapping exercise as part of the research project approval process. The identified stakeholders should be involved in translation and implementation planning wherever possible. The YJ Research team can share the stakeholder mapping outcome with you.</a:t>
            </a:r>
          </a:p>
          <a:p>
            <a:pPr>
              <a:lnSpc>
                <a:spcPct val="100000"/>
              </a:lnSpc>
            </a:pPr>
            <a:r>
              <a:rPr lang="en-AU" sz="1000" dirty="0">
                <a:solidFill>
                  <a:srgbClr val="143858"/>
                </a:solidFill>
                <a:latin typeface="MetaNormal-Roman" panose="020B0502030101020104" pitchFamily="34" charset="0"/>
              </a:rPr>
              <a:t>The YJ Research Team will determine whether:</a:t>
            </a:r>
          </a:p>
          <a:p>
            <a:pPr lvl="1">
              <a:lnSpc>
                <a:spcPct val="100000"/>
              </a:lnSpc>
            </a:pPr>
            <a:r>
              <a:rPr lang="en-AU" sz="1000" dirty="0">
                <a:solidFill>
                  <a:srgbClr val="143858"/>
                </a:solidFill>
                <a:latin typeface="MetaNormal-Roman" panose="020B0502030101020104" pitchFamily="34" charset="0"/>
              </a:rPr>
              <a:t>This Guide can be used to complete the Translation and Implementation Plan, or </a:t>
            </a:r>
          </a:p>
          <a:p>
            <a:pPr lvl="1">
              <a:lnSpc>
                <a:spcPct val="100000"/>
              </a:lnSpc>
            </a:pPr>
            <a:r>
              <a:rPr lang="en-AU" sz="1000" dirty="0">
                <a:solidFill>
                  <a:srgbClr val="143858"/>
                </a:solidFill>
                <a:latin typeface="MetaNormal-Roman" panose="020B0502030101020104" pitchFamily="34" charset="0"/>
              </a:rPr>
              <a:t>The project requires a Translation and Implementation Planning Workshop to be held prior to completing the Translation and Implementation Plan.</a:t>
            </a:r>
          </a:p>
          <a:p>
            <a:pPr>
              <a:lnSpc>
                <a:spcPct val="100000"/>
              </a:lnSpc>
            </a:pPr>
            <a:r>
              <a:rPr lang="en-AU" sz="1000" b="1" dirty="0">
                <a:solidFill>
                  <a:srgbClr val="143858"/>
                </a:solidFill>
                <a:latin typeface="MetaNormal-Roman" panose="020B0502030101020104" pitchFamily="34" charset="0"/>
              </a:rPr>
              <a:t>For projects requiring a Translation and Implementation Planning Workshop</a:t>
            </a:r>
            <a:r>
              <a:rPr lang="en-AU" sz="1000" dirty="0">
                <a:solidFill>
                  <a:srgbClr val="143858"/>
                </a:solidFill>
                <a:latin typeface="MetaNormal-Roman" panose="020B0502030101020104" pitchFamily="34" charset="0"/>
              </a:rPr>
              <a:t>:</a:t>
            </a:r>
          </a:p>
          <a:p>
            <a:pPr lvl="1">
              <a:lnSpc>
                <a:spcPct val="100000"/>
              </a:lnSpc>
            </a:pPr>
            <a:r>
              <a:rPr lang="en-AU" sz="1000" dirty="0">
                <a:solidFill>
                  <a:srgbClr val="143858"/>
                </a:solidFill>
                <a:latin typeface="MetaNormal-Roman" panose="020B0502030101020104" pitchFamily="34" charset="0"/>
              </a:rPr>
              <a:t>This will be organised and facilitated by the YJ Research team. You can use this guide to familiarise yourself with key considerations of translation and implementation planning prior to the workshop, in completing the Plan following the workshop, and throughout the project lifecycle.</a:t>
            </a:r>
          </a:p>
          <a:p>
            <a:pPr>
              <a:lnSpc>
                <a:spcPct val="100000"/>
              </a:lnSpc>
            </a:pPr>
            <a:r>
              <a:rPr lang="en-AU" sz="1000" b="1" dirty="0">
                <a:solidFill>
                  <a:srgbClr val="143858"/>
                </a:solidFill>
                <a:latin typeface="MetaNormal-Roman" panose="020B0502030101020104" pitchFamily="34" charset="0"/>
              </a:rPr>
              <a:t>For projects where this Guide can be used to complete the Translation and Implementation Plan: </a:t>
            </a:r>
          </a:p>
          <a:p>
            <a:pPr lvl="1">
              <a:lnSpc>
                <a:spcPct val="100000"/>
              </a:lnSpc>
            </a:pPr>
            <a:r>
              <a:rPr lang="en-AU" sz="1000" dirty="0">
                <a:solidFill>
                  <a:srgbClr val="143858"/>
                </a:solidFill>
                <a:latin typeface="MetaNormal-Roman" panose="020B0502030101020104" pitchFamily="34" charset="0"/>
              </a:rPr>
              <a:t>The YJ Research team can facilitate this process in partnership with you, or you can complete this yourself and send to the YJ Research team for advice and support.</a:t>
            </a:r>
          </a:p>
          <a:p>
            <a:pPr lvl="1">
              <a:lnSpc>
                <a:spcPct val="100000"/>
              </a:lnSpc>
            </a:pPr>
            <a:r>
              <a:rPr lang="en-AU" sz="1000" dirty="0">
                <a:solidFill>
                  <a:srgbClr val="143858"/>
                </a:solidFill>
                <a:latin typeface="MetaNormal-Roman" panose="020B0502030101020104" pitchFamily="34" charset="0"/>
              </a:rPr>
              <a:t>Translation and Implementation Plans must be provided to the YJ Research team once completed. </a:t>
            </a:r>
          </a:p>
        </p:txBody>
      </p:sp>
      <p:sp>
        <p:nvSpPr>
          <p:cNvPr id="7" name="Rectangle 6">
            <a:extLst>
              <a:ext uri="{FF2B5EF4-FFF2-40B4-BE49-F238E27FC236}">
                <a16:creationId xmlns:a16="http://schemas.microsoft.com/office/drawing/2014/main" id="{0724F1BA-C390-D794-6668-15FD7668A51D}"/>
              </a:ext>
            </a:extLst>
          </p:cNvPr>
          <p:cNvSpPr/>
          <p:nvPr/>
        </p:nvSpPr>
        <p:spPr>
          <a:xfrm>
            <a:off x="1148170" y="5245995"/>
            <a:ext cx="7093132" cy="1311128"/>
          </a:xfrm>
          <a:prstGeom prst="rect">
            <a:avLst/>
          </a:prstGeom>
        </p:spPr>
        <p:txBody>
          <a:bodyPr wrap="square">
            <a:spAutoFit/>
          </a:bodyPr>
          <a:lstStyle/>
          <a:p>
            <a:pPr>
              <a:lnSpc>
                <a:spcPct val="120000"/>
              </a:lnSpc>
            </a:pPr>
            <a:r>
              <a:rPr lang="en-AU" sz="1100" b="1" dirty="0">
                <a:solidFill>
                  <a:schemeClr val="bg1"/>
                </a:solidFill>
                <a:latin typeface="MetaNormal-Roman" panose="020B0502030101020104" pitchFamily="34" charset="0"/>
              </a:rPr>
              <a:t>To use this Guide to inform translation and implementation planning you should:</a:t>
            </a:r>
          </a:p>
          <a:p>
            <a:pPr marL="914400" lvl="1" indent="-514350">
              <a:lnSpc>
                <a:spcPct val="120000"/>
              </a:lnSpc>
              <a:buFont typeface="+mj-lt"/>
              <a:buAutoNum type="alphaLcParenR"/>
            </a:pPr>
            <a:r>
              <a:rPr lang="en-AU" sz="1100" dirty="0">
                <a:solidFill>
                  <a:schemeClr val="bg1"/>
                </a:solidFill>
                <a:latin typeface="MetaNormal-Roman" panose="020B0502030101020104" pitchFamily="34" charset="0"/>
              </a:rPr>
              <a:t>Ask yourself/the team the questions set out in the following topic sections </a:t>
            </a:r>
          </a:p>
          <a:p>
            <a:pPr marL="914400" lvl="1" indent="-514350">
              <a:lnSpc>
                <a:spcPct val="120000"/>
              </a:lnSpc>
              <a:buFont typeface="+mj-lt"/>
              <a:buAutoNum type="alphaLcParenR"/>
            </a:pPr>
            <a:r>
              <a:rPr lang="en-AU" sz="1100" dirty="0">
                <a:solidFill>
                  <a:schemeClr val="bg1"/>
                </a:solidFill>
                <a:latin typeface="MetaNormal-Roman" panose="020B0502030101020104" pitchFamily="34" charset="0"/>
              </a:rPr>
              <a:t>Record your answers in the Table in the template and outline next steps </a:t>
            </a:r>
          </a:p>
          <a:p>
            <a:pPr marL="914400" lvl="1" indent="-514350">
              <a:lnSpc>
                <a:spcPct val="120000"/>
              </a:lnSpc>
              <a:buFont typeface="+mj-lt"/>
              <a:buAutoNum type="alphaLcParenR"/>
            </a:pPr>
            <a:r>
              <a:rPr lang="en-AU" sz="1100" dirty="0">
                <a:solidFill>
                  <a:schemeClr val="bg1"/>
                </a:solidFill>
                <a:latin typeface="MetaNormal-Roman" panose="020B0502030101020104" pitchFamily="34" charset="0"/>
              </a:rPr>
              <a:t>You can also then use this to produce the Translation and Implementation Plan if you see that your translation and impact measurement activities are numerous and/or will be conducted over lengthy time periods and would benefit from project management</a:t>
            </a:r>
          </a:p>
        </p:txBody>
      </p:sp>
      <p:sp>
        <p:nvSpPr>
          <p:cNvPr id="8" name="Slide Number Placeholder 7">
            <a:extLst>
              <a:ext uri="{FF2B5EF4-FFF2-40B4-BE49-F238E27FC236}">
                <a16:creationId xmlns:a16="http://schemas.microsoft.com/office/drawing/2014/main" id="{5C624502-9185-369F-84AE-4889F34EC75B}"/>
              </a:ext>
            </a:extLst>
          </p:cNvPr>
          <p:cNvSpPr>
            <a:spLocks noGrp="1"/>
          </p:cNvSpPr>
          <p:nvPr>
            <p:ph type="sldNum" sz="quarter" idx="12"/>
          </p:nvPr>
        </p:nvSpPr>
        <p:spPr/>
        <p:txBody>
          <a:bodyPr/>
          <a:lstStyle/>
          <a:p>
            <a:fld id="{C072E45D-48D7-184C-A477-D26054F45FCE}" type="slidenum">
              <a:rPr lang="en-US" smtClean="0"/>
              <a:t>5</a:t>
            </a:fld>
            <a:endParaRPr lang="en-US" dirty="0"/>
          </a:p>
        </p:txBody>
      </p:sp>
    </p:spTree>
    <p:extLst>
      <p:ext uri="{BB962C8B-B14F-4D97-AF65-F5344CB8AC3E}">
        <p14:creationId xmlns:p14="http://schemas.microsoft.com/office/powerpoint/2010/main" val="377763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7">
            <a:extLst>
              <a:ext uri="{FF2B5EF4-FFF2-40B4-BE49-F238E27FC236}">
                <a16:creationId xmlns:a16="http://schemas.microsoft.com/office/drawing/2014/main" id="{631DD69B-EF39-AFF7-EB0D-AAC424F87D6B}"/>
              </a:ext>
            </a:extLst>
          </p:cNvPr>
          <p:cNvSpPr/>
          <p:nvPr/>
        </p:nvSpPr>
        <p:spPr>
          <a:xfrm>
            <a:off x="1402080" y="3821152"/>
            <a:ext cx="7037070" cy="2438396"/>
          </a:xfrm>
          <a:prstGeom prst="roundRect">
            <a:avLst>
              <a:gd name="adj" fmla="val 10843"/>
            </a:avLst>
          </a:prstGeom>
          <a:solidFill>
            <a:srgbClr val="055671">
              <a:alpha val="61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latin typeface="MetaNormal-Roman" panose="020B0502030101020104" pitchFamily="34" charset="0"/>
            </a:endParaRPr>
          </a:p>
        </p:txBody>
      </p:sp>
      <p:sp>
        <p:nvSpPr>
          <p:cNvPr id="5" name="Rounded Rectangle 6">
            <a:extLst>
              <a:ext uri="{FF2B5EF4-FFF2-40B4-BE49-F238E27FC236}">
                <a16:creationId xmlns:a16="http://schemas.microsoft.com/office/drawing/2014/main" id="{EBA13AB6-59B4-3D6B-E595-0412679A0CC1}"/>
              </a:ext>
            </a:extLst>
          </p:cNvPr>
          <p:cNvSpPr/>
          <p:nvPr/>
        </p:nvSpPr>
        <p:spPr>
          <a:xfrm>
            <a:off x="1402080" y="1874515"/>
            <a:ext cx="7037070" cy="1794237"/>
          </a:xfrm>
          <a:prstGeom prst="roundRect">
            <a:avLst>
              <a:gd name="adj" fmla="val 10843"/>
            </a:avLst>
          </a:prstGeom>
          <a:solidFill>
            <a:srgbClr val="055671">
              <a:alpha val="61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latin typeface="MetaNormal-Roman" panose="020B0502030101020104" pitchFamily="34" charset="0"/>
            </a:endParaRPr>
          </a:p>
        </p:txBody>
      </p:sp>
      <p:sp>
        <p:nvSpPr>
          <p:cNvPr id="6" name="Title 1">
            <a:extLst>
              <a:ext uri="{FF2B5EF4-FFF2-40B4-BE49-F238E27FC236}">
                <a16:creationId xmlns:a16="http://schemas.microsoft.com/office/drawing/2014/main" id="{891B7037-8682-5EAD-CEB5-49490455A89E}"/>
              </a:ext>
            </a:extLst>
          </p:cNvPr>
          <p:cNvSpPr>
            <a:spLocks noGrp="1"/>
          </p:cNvSpPr>
          <p:nvPr>
            <p:ph type="title"/>
          </p:nvPr>
        </p:nvSpPr>
        <p:spPr>
          <a:xfrm>
            <a:off x="457200" y="827315"/>
            <a:ext cx="8229600" cy="1143000"/>
          </a:xfrm>
        </p:spPr>
        <p:txBody>
          <a:bodyPr>
            <a:normAutofit/>
          </a:bodyPr>
          <a:lstStyle/>
          <a:p>
            <a:pPr algn="l"/>
            <a:r>
              <a:rPr lang="en-US" sz="3600" dirty="0">
                <a:solidFill>
                  <a:srgbClr val="143858"/>
                </a:solidFill>
                <a:latin typeface="MetaNormal-Roman" panose="020B0502030101020104" pitchFamily="34" charset="0"/>
              </a:rPr>
              <a:t>Expected translation and impact</a:t>
            </a:r>
          </a:p>
        </p:txBody>
      </p:sp>
      <p:sp>
        <p:nvSpPr>
          <p:cNvPr id="7" name="Round Same Side Corner Rectangle 4">
            <a:extLst>
              <a:ext uri="{FF2B5EF4-FFF2-40B4-BE49-F238E27FC236}">
                <a16:creationId xmlns:a16="http://schemas.microsoft.com/office/drawing/2014/main" id="{576E2583-81E2-632A-D308-383B8547FD91}"/>
              </a:ext>
            </a:extLst>
          </p:cNvPr>
          <p:cNvSpPr/>
          <p:nvPr/>
        </p:nvSpPr>
        <p:spPr>
          <a:xfrm rot="16200000">
            <a:off x="542113" y="2429690"/>
            <a:ext cx="1794236" cy="683888"/>
          </a:xfrm>
          <a:prstGeom prst="round2SameRect">
            <a:avLst>
              <a:gd name="adj1" fmla="val 50000"/>
              <a:gd name="adj2" fmla="val 0"/>
            </a:avLst>
          </a:prstGeom>
          <a:solidFill>
            <a:srgbClr val="0556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dirty="0">
                <a:latin typeface="MetaNormal-Roman" panose="020B0502030101020104" pitchFamily="34" charset="0"/>
              </a:rPr>
              <a:t>Translation Planning</a:t>
            </a:r>
          </a:p>
        </p:txBody>
      </p:sp>
      <p:sp>
        <p:nvSpPr>
          <p:cNvPr id="8" name="Round Same Side Corner Rectangle 5">
            <a:extLst>
              <a:ext uri="{FF2B5EF4-FFF2-40B4-BE49-F238E27FC236}">
                <a16:creationId xmlns:a16="http://schemas.microsoft.com/office/drawing/2014/main" id="{9481D41A-CBE6-292D-F6C0-3F2054F54FC5}"/>
              </a:ext>
            </a:extLst>
          </p:cNvPr>
          <p:cNvSpPr/>
          <p:nvPr/>
        </p:nvSpPr>
        <p:spPr>
          <a:xfrm rot="16200000">
            <a:off x="220034" y="4698405"/>
            <a:ext cx="2438396" cy="683890"/>
          </a:xfrm>
          <a:prstGeom prst="round2SameRect">
            <a:avLst>
              <a:gd name="adj1" fmla="val 50000"/>
              <a:gd name="adj2" fmla="val 0"/>
            </a:avLst>
          </a:prstGeom>
          <a:solidFill>
            <a:srgbClr val="0556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dirty="0">
                <a:latin typeface="MetaNormal-Roman" panose="020B0502030101020104" pitchFamily="34" charset="0"/>
              </a:rPr>
              <a:t>Impact Assessment</a:t>
            </a:r>
          </a:p>
        </p:txBody>
      </p:sp>
      <p:sp>
        <p:nvSpPr>
          <p:cNvPr id="9" name="Subtitle 2">
            <a:extLst>
              <a:ext uri="{FF2B5EF4-FFF2-40B4-BE49-F238E27FC236}">
                <a16:creationId xmlns:a16="http://schemas.microsoft.com/office/drawing/2014/main" id="{9FB5F182-4B71-D593-302D-E2934E7745D2}"/>
              </a:ext>
            </a:extLst>
          </p:cNvPr>
          <p:cNvSpPr>
            <a:spLocks noGrp="1"/>
          </p:cNvSpPr>
          <p:nvPr>
            <p:ph idx="1"/>
          </p:nvPr>
        </p:nvSpPr>
        <p:spPr>
          <a:xfrm>
            <a:off x="1917517" y="2160580"/>
            <a:ext cx="6172205" cy="1222105"/>
          </a:xfrm>
        </p:spPr>
        <p:txBody>
          <a:bodyPr>
            <a:normAutofit lnSpcReduction="10000"/>
          </a:bodyPr>
          <a:lstStyle/>
          <a:p>
            <a:r>
              <a:rPr lang="en-AU" sz="1200" dirty="0">
                <a:solidFill>
                  <a:schemeClr val="bg1"/>
                </a:solidFill>
                <a:latin typeface="MetaNormal-Roman" panose="020B0502030101020104" pitchFamily="34" charset="0"/>
              </a:rPr>
              <a:t>What is the research-informed change/innovation/intervention/information that we want to share, disseminate,  see implemented?</a:t>
            </a:r>
          </a:p>
          <a:p>
            <a:r>
              <a:rPr lang="en-AU" sz="1200" dirty="0">
                <a:solidFill>
                  <a:schemeClr val="bg1"/>
                </a:solidFill>
                <a:latin typeface="MetaNormal-Roman" panose="020B0502030101020104" pitchFamily="34" charset="0"/>
              </a:rPr>
              <a:t>How might/could this be implemented in policy, practice, programs?</a:t>
            </a:r>
          </a:p>
          <a:p>
            <a:pPr lvl="1"/>
            <a:r>
              <a:rPr lang="en-AU" sz="1200" dirty="0">
                <a:solidFill>
                  <a:schemeClr val="bg1"/>
                </a:solidFill>
                <a:latin typeface="MetaNormal-Roman" panose="020B0502030101020104" pitchFamily="34" charset="0"/>
              </a:rPr>
              <a:t>What is the expected implementation process – who needs to be involved?</a:t>
            </a:r>
          </a:p>
          <a:p>
            <a:r>
              <a:rPr lang="en-AU" sz="1200" dirty="0">
                <a:solidFill>
                  <a:schemeClr val="bg1"/>
                </a:solidFill>
                <a:latin typeface="MetaNormal-Roman" panose="020B0502030101020104" pitchFamily="34" charset="0"/>
              </a:rPr>
              <a:t>What benefits is this change/innovation/intervention/information likely/expected to bring? </a:t>
            </a:r>
          </a:p>
        </p:txBody>
      </p:sp>
      <p:sp>
        <p:nvSpPr>
          <p:cNvPr id="10" name="Subtitle 2">
            <a:extLst>
              <a:ext uri="{FF2B5EF4-FFF2-40B4-BE49-F238E27FC236}">
                <a16:creationId xmlns:a16="http://schemas.microsoft.com/office/drawing/2014/main" id="{38946527-6FB3-B767-0ABD-7E0F28D0B8C3}"/>
              </a:ext>
            </a:extLst>
          </p:cNvPr>
          <p:cNvSpPr txBox="1">
            <a:spLocks/>
          </p:cNvSpPr>
          <p:nvPr/>
        </p:nvSpPr>
        <p:spPr>
          <a:xfrm>
            <a:off x="1958886" y="4018619"/>
            <a:ext cx="6279506" cy="22409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1200" dirty="0">
                <a:solidFill>
                  <a:schemeClr val="bg1"/>
                </a:solidFill>
                <a:latin typeface="MetaNormal-Roman" panose="020B0502030101020104" pitchFamily="34" charset="0"/>
              </a:rPr>
              <a:t>How would you know that change/innovation/intervention/information had been used or considered or implemented and/or sustained?</a:t>
            </a:r>
          </a:p>
          <a:p>
            <a:r>
              <a:rPr lang="en-AU" sz="1200" dirty="0">
                <a:solidFill>
                  <a:schemeClr val="bg1"/>
                </a:solidFill>
                <a:latin typeface="MetaNormal-Roman" panose="020B0502030101020104" pitchFamily="34" charset="0"/>
              </a:rPr>
              <a:t>Who would you have to ask to determine or confirm/attest to this?</a:t>
            </a:r>
          </a:p>
          <a:p>
            <a:r>
              <a:rPr lang="en-AU" sz="1200" dirty="0">
                <a:solidFill>
                  <a:schemeClr val="bg1"/>
                </a:solidFill>
                <a:latin typeface="MetaNormal-Roman" panose="020B0502030101020104" pitchFamily="34" charset="0"/>
              </a:rPr>
              <a:t>What kind of measures would help you monitor this?</a:t>
            </a:r>
          </a:p>
          <a:p>
            <a:pPr lvl="1"/>
            <a:r>
              <a:rPr lang="en-AU" sz="1200" dirty="0">
                <a:solidFill>
                  <a:schemeClr val="bg1"/>
                </a:solidFill>
                <a:latin typeface="MetaNormal-Roman" panose="020B0502030101020104" pitchFamily="34" charset="0"/>
              </a:rPr>
              <a:t>Do they already exist or would you need to develop/implement them?</a:t>
            </a:r>
          </a:p>
          <a:p>
            <a:pPr marL="342900" lvl="1" indent="-342900">
              <a:buFont typeface="Arial" panose="020B0604020202020204" pitchFamily="34" charset="0"/>
              <a:buChar char="•"/>
            </a:pPr>
            <a:r>
              <a:rPr lang="en-AU" sz="1200" dirty="0">
                <a:solidFill>
                  <a:schemeClr val="bg1"/>
                </a:solidFill>
                <a:latin typeface="MetaNormal-Roman" panose="020B0502030101020104" pitchFamily="34" charset="0"/>
              </a:rPr>
              <a:t>How could you determine if the implementation of the change/innovation/intervention/information had the expected outcomes and benefits?</a:t>
            </a:r>
          </a:p>
          <a:p>
            <a:r>
              <a:rPr lang="en-AU" sz="1200" dirty="0">
                <a:solidFill>
                  <a:schemeClr val="bg1"/>
                </a:solidFill>
                <a:latin typeface="MetaNormal-Roman" panose="020B0502030101020104" pitchFamily="34" charset="0"/>
              </a:rPr>
              <a:t>What KPIs of the end-user/implementer organisation/environment and/or funder will the excepted outcomes and benefits impact?</a:t>
            </a:r>
          </a:p>
          <a:p>
            <a:pPr lvl="1"/>
            <a:r>
              <a:rPr lang="en-AU" sz="1200" dirty="0">
                <a:solidFill>
                  <a:schemeClr val="bg1"/>
                </a:solidFill>
                <a:latin typeface="MetaNormal-Roman" panose="020B0502030101020104" pitchFamily="34" charset="0"/>
              </a:rPr>
              <a:t>How can you find out about KPIs if you’re not sure?</a:t>
            </a:r>
          </a:p>
          <a:p>
            <a:endParaRPr lang="en-AU" sz="1200" dirty="0">
              <a:solidFill>
                <a:schemeClr val="bg1"/>
              </a:solidFill>
              <a:latin typeface="MetaNormal-Roman" panose="020B0502030101020104" pitchFamily="34" charset="0"/>
            </a:endParaRPr>
          </a:p>
        </p:txBody>
      </p:sp>
      <p:sp>
        <p:nvSpPr>
          <p:cNvPr id="11" name="Slide Number Placeholder 10">
            <a:extLst>
              <a:ext uri="{FF2B5EF4-FFF2-40B4-BE49-F238E27FC236}">
                <a16:creationId xmlns:a16="http://schemas.microsoft.com/office/drawing/2014/main" id="{E3DD5DED-7C5D-CB49-BD4B-6C0C9D35D843}"/>
              </a:ext>
            </a:extLst>
          </p:cNvPr>
          <p:cNvSpPr>
            <a:spLocks noGrp="1"/>
          </p:cNvSpPr>
          <p:nvPr>
            <p:ph type="sldNum" sz="quarter" idx="12"/>
          </p:nvPr>
        </p:nvSpPr>
        <p:spPr/>
        <p:txBody>
          <a:bodyPr/>
          <a:lstStyle/>
          <a:p>
            <a:fld id="{C072E45D-48D7-184C-A477-D26054F45FCE}" type="slidenum">
              <a:rPr lang="en-US" smtClean="0"/>
              <a:t>6</a:t>
            </a:fld>
            <a:endParaRPr lang="en-US" dirty="0"/>
          </a:p>
        </p:txBody>
      </p:sp>
    </p:spTree>
    <p:extLst>
      <p:ext uri="{BB962C8B-B14F-4D97-AF65-F5344CB8AC3E}">
        <p14:creationId xmlns:p14="http://schemas.microsoft.com/office/powerpoint/2010/main" val="215775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9BAD50-5F14-075E-6E9A-4D653F515048}"/>
              </a:ext>
            </a:extLst>
          </p:cNvPr>
          <p:cNvSpPr>
            <a:spLocks noGrp="1"/>
          </p:cNvSpPr>
          <p:nvPr>
            <p:ph type="title"/>
          </p:nvPr>
        </p:nvSpPr>
        <p:spPr>
          <a:xfrm>
            <a:off x="478971" y="802820"/>
            <a:ext cx="8229600" cy="1143000"/>
          </a:xfrm>
        </p:spPr>
        <p:txBody>
          <a:bodyPr>
            <a:normAutofit/>
          </a:bodyPr>
          <a:lstStyle/>
          <a:p>
            <a:pPr algn="l"/>
            <a:r>
              <a:rPr lang="en-US" sz="3600" dirty="0">
                <a:solidFill>
                  <a:srgbClr val="143858"/>
                </a:solidFill>
                <a:latin typeface="MetaNormal-Roman" panose="020B0502030101020104" pitchFamily="34" charset="0"/>
              </a:rPr>
              <a:t>End-users and audiences </a:t>
            </a:r>
          </a:p>
        </p:txBody>
      </p:sp>
      <p:sp>
        <p:nvSpPr>
          <p:cNvPr id="5" name="Subtitle 2">
            <a:extLst>
              <a:ext uri="{FF2B5EF4-FFF2-40B4-BE49-F238E27FC236}">
                <a16:creationId xmlns:a16="http://schemas.microsoft.com/office/drawing/2014/main" id="{5537124B-515B-E84F-8223-1DF5AA04A650}"/>
              </a:ext>
            </a:extLst>
          </p:cNvPr>
          <p:cNvSpPr>
            <a:spLocks noGrp="1"/>
          </p:cNvSpPr>
          <p:nvPr>
            <p:ph idx="1"/>
          </p:nvPr>
        </p:nvSpPr>
        <p:spPr>
          <a:xfrm>
            <a:off x="993184" y="1834654"/>
            <a:ext cx="7350715" cy="4470896"/>
          </a:xfrm>
        </p:spPr>
        <p:txBody>
          <a:bodyPr>
            <a:noAutofit/>
          </a:bodyPr>
          <a:lstStyle/>
          <a:p>
            <a:pPr marL="0" indent="0">
              <a:lnSpc>
                <a:spcPct val="100000"/>
              </a:lnSpc>
              <a:buNone/>
            </a:pPr>
            <a:r>
              <a:rPr lang="en-AU" sz="1200" b="1" u="sng" dirty="0">
                <a:solidFill>
                  <a:srgbClr val="143858"/>
                </a:solidFill>
                <a:latin typeface="MetaNormal-Roman" panose="020B0502030101020104" pitchFamily="34" charset="0"/>
              </a:rPr>
              <a:t>End Users/Key stakeholders</a:t>
            </a:r>
          </a:p>
          <a:p>
            <a:pPr>
              <a:lnSpc>
                <a:spcPct val="100000"/>
              </a:lnSpc>
            </a:pPr>
            <a:r>
              <a:rPr lang="en-AU" sz="1200" dirty="0">
                <a:solidFill>
                  <a:srgbClr val="143858"/>
                </a:solidFill>
                <a:latin typeface="MetaNormal-Roman" panose="020B0502030101020104" pitchFamily="34" charset="0"/>
              </a:rPr>
              <a:t>Who would implement the change/innovation/intervention/information?</a:t>
            </a:r>
          </a:p>
          <a:p>
            <a:pPr lvl="1">
              <a:lnSpc>
                <a:spcPct val="100000"/>
              </a:lnSpc>
            </a:pPr>
            <a:r>
              <a:rPr lang="en-AU" sz="1200" dirty="0">
                <a:solidFill>
                  <a:srgbClr val="143858"/>
                </a:solidFill>
                <a:latin typeface="MetaNormal-Roman" panose="020B0502030101020104" pitchFamily="34" charset="0"/>
              </a:rPr>
              <a:t>Describe in as much detail as possible – help “see” or visualise what is being delivered  </a:t>
            </a:r>
          </a:p>
          <a:p>
            <a:pPr>
              <a:lnSpc>
                <a:spcPct val="100000"/>
              </a:lnSpc>
            </a:pPr>
            <a:r>
              <a:rPr lang="en-AU" sz="1200" dirty="0">
                <a:solidFill>
                  <a:srgbClr val="143858"/>
                </a:solidFill>
                <a:latin typeface="MetaNormal-Roman" panose="020B0502030101020104" pitchFamily="34" charset="0"/>
              </a:rPr>
              <a:t>Who would need to approve/authorise and/or allow/provide budget for implementation of the change/innovation/intervention/information?</a:t>
            </a:r>
          </a:p>
          <a:p>
            <a:pPr>
              <a:lnSpc>
                <a:spcPct val="100000"/>
              </a:lnSpc>
            </a:pPr>
            <a:r>
              <a:rPr lang="en-AU" sz="1200" dirty="0">
                <a:solidFill>
                  <a:srgbClr val="143858"/>
                </a:solidFill>
                <a:latin typeface="MetaNormal-Roman" panose="020B0502030101020104" pitchFamily="34" charset="0"/>
              </a:rPr>
              <a:t>Who would implementation of the change/innovation/intervention/information affect? </a:t>
            </a:r>
          </a:p>
          <a:p>
            <a:pPr lvl="1">
              <a:lnSpc>
                <a:spcPct val="100000"/>
              </a:lnSpc>
            </a:pPr>
            <a:r>
              <a:rPr lang="en-AU" sz="1200" dirty="0">
                <a:solidFill>
                  <a:srgbClr val="143858"/>
                </a:solidFill>
                <a:latin typeface="MetaNormal-Roman" panose="020B0502030101020104" pitchFamily="34" charset="0"/>
              </a:rPr>
              <a:t>Who would need to do something new or differently?</a:t>
            </a:r>
          </a:p>
          <a:p>
            <a:pPr>
              <a:lnSpc>
                <a:spcPct val="100000"/>
              </a:lnSpc>
            </a:pPr>
            <a:r>
              <a:rPr lang="en-AU" sz="1200" dirty="0">
                <a:solidFill>
                  <a:srgbClr val="143858"/>
                </a:solidFill>
                <a:latin typeface="MetaNormal-Roman" panose="020B0502030101020104" pitchFamily="34" charset="0"/>
              </a:rPr>
              <a:t>Who would be impacted/benefited by implementation of the change/innovation/intervention/information?</a:t>
            </a:r>
          </a:p>
          <a:p>
            <a:pPr lvl="1">
              <a:lnSpc>
                <a:spcPct val="100000"/>
              </a:lnSpc>
            </a:pPr>
            <a:r>
              <a:rPr lang="en-AU" sz="1200" dirty="0">
                <a:solidFill>
                  <a:srgbClr val="143858"/>
                </a:solidFill>
                <a:latin typeface="MetaNormal-Roman" panose="020B0502030101020104" pitchFamily="34" charset="0"/>
              </a:rPr>
              <a:t>Who’s outcomes are we seeking to improve?</a:t>
            </a:r>
          </a:p>
          <a:p>
            <a:pPr marL="0" indent="0">
              <a:lnSpc>
                <a:spcPct val="100000"/>
              </a:lnSpc>
              <a:buNone/>
            </a:pPr>
            <a:r>
              <a:rPr lang="en-AU" sz="1200" b="1" u="sng" dirty="0">
                <a:solidFill>
                  <a:srgbClr val="143858"/>
                </a:solidFill>
                <a:latin typeface="MetaNormal-Roman" panose="020B0502030101020104" pitchFamily="34" charset="0"/>
              </a:rPr>
              <a:t>Audiences</a:t>
            </a:r>
          </a:p>
          <a:p>
            <a:pPr>
              <a:lnSpc>
                <a:spcPct val="100000"/>
              </a:lnSpc>
            </a:pPr>
            <a:r>
              <a:rPr lang="en-AU" sz="1200" dirty="0">
                <a:solidFill>
                  <a:srgbClr val="143858"/>
                </a:solidFill>
                <a:latin typeface="MetaNormal-Roman" panose="020B0502030101020104" pitchFamily="34" charset="0"/>
              </a:rPr>
              <a:t>Who would be interested to know about the change/innovation/intervention/information and potential and achieved benefits/outcomes?</a:t>
            </a:r>
          </a:p>
          <a:p>
            <a:pPr>
              <a:lnSpc>
                <a:spcPct val="100000"/>
              </a:lnSpc>
            </a:pPr>
            <a:r>
              <a:rPr lang="en-AU" sz="1200" dirty="0">
                <a:solidFill>
                  <a:srgbClr val="143858"/>
                </a:solidFill>
                <a:latin typeface="MetaNormal-Roman" panose="020B0502030101020104" pitchFamily="34" charset="0"/>
              </a:rPr>
              <a:t>Who could spread or share communications about the change/innovation /intervention/information?</a:t>
            </a:r>
          </a:p>
        </p:txBody>
      </p:sp>
      <p:sp>
        <p:nvSpPr>
          <p:cNvPr id="6" name="Slide Number Placeholder 5">
            <a:extLst>
              <a:ext uri="{FF2B5EF4-FFF2-40B4-BE49-F238E27FC236}">
                <a16:creationId xmlns:a16="http://schemas.microsoft.com/office/drawing/2014/main" id="{76EA66D4-6559-1D95-227E-D0DF2668A6B6}"/>
              </a:ext>
            </a:extLst>
          </p:cNvPr>
          <p:cNvSpPr>
            <a:spLocks noGrp="1"/>
          </p:cNvSpPr>
          <p:nvPr>
            <p:ph type="sldNum" sz="quarter" idx="12"/>
          </p:nvPr>
        </p:nvSpPr>
        <p:spPr/>
        <p:txBody>
          <a:bodyPr/>
          <a:lstStyle/>
          <a:p>
            <a:fld id="{C072E45D-48D7-184C-A477-D26054F45FCE}" type="slidenum">
              <a:rPr lang="en-US" smtClean="0"/>
              <a:t>7</a:t>
            </a:fld>
            <a:endParaRPr lang="en-US" dirty="0"/>
          </a:p>
        </p:txBody>
      </p:sp>
    </p:spTree>
    <p:extLst>
      <p:ext uri="{BB962C8B-B14F-4D97-AF65-F5344CB8AC3E}">
        <p14:creationId xmlns:p14="http://schemas.microsoft.com/office/powerpoint/2010/main" val="403601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4C3D8D3F-29F8-FCDB-89C8-56098AAA052A}"/>
              </a:ext>
            </a:extLst>
          </p:cNvPr>
          <p:cNvGraphicFramePr>
            <a:graphicFrameLocks noGrp="1"/>
          </p:cNvGraphicFramePr>
          <p:nvPr>
            <p:ph idx="1"/>
            <p:extLst>
              <p:ext uri="{D42A27DB-BD31-4B8C-83A1-F6EECF244321}">
                <p14:modId xmlns:p14="http://schemas.microsoft.com/office/powerpoint/2010/main" val="942124602"/>
              </p:ext>
            </p:extLst>
          </p:nvPr>
        </p:nvGraphicFramePr>
        <p:xfrm>
          <a:off x="1245326" y="1926785"/>
          <a:ext cx="6653348" cy="3279472"/>
        </p:xfrm>
        <a:graphic>
          <a:graphicData uri="http://schemas.openxmlformats.org/drawingml/2006/table">
            <a:tbl>
              <a:tblPr firstRow="1" firstCol="1" bandRow="1">
                <a:tableStyleId>{3C2FFA5D-87B4-456A-9821-1D502468CF0F}</a:tableStyleId>
              </a:tblPr>
              <a:tblGrid>
                <a:gridCol w="3326674">
                  <a:extLst>
                    <a:ext uri="{9D8B030D-6E8A-4147-A177-3AD203B41FA5}">
                      <a16:colId xmlns:a16="http://schemas.microsoft.com/office/drawing/2014/main" val="20000"/>
                    </a:ext>
                  </a:extLst>
                </a:gridCol>
                <a:gridCol w="3326674">
                  <a:extLst>
                    <a:ext uri="{9D8B030D-6E8A-4147-A177-3AD203B41FA5}">
                      <a16:colId xmlns:a16="http://schemas.microsoft.com/office/drawing/2014/main" val="20001"/>
                    </a:ext>
                  </a:extLst>
                </a:gridCol>
              </a:tblGrid>
              <a:tr h="511099">
                <a:tc>
                  <a:txBody>
                    <a:bodyPr/>
                    <a:lstStyle/>
                    <a:p>
                      <a:pPr marL="0" algn="l" defTabSz="914400" rtl="0" eaLnBrk="1" latinLnBrk="0" hangingPunct="1">
                        <a:lnSpc>
                          <a:spcPct val="115000"/>
                        </a:lnSpc>
                        <a:spcAft>
                          <a:spcPts val="0"/>
                        </a:spcAft>
                      </a:pPr>
                      <a:r>
                        <a:rPr lang="en-AU" sz="1200" kern="1200" dirty="0">
                          <a:solidFill>
                            <a:schemeClr val="bg1"/>
                          </a:solidFill>
                          <a:latin typeface="MetaNormal-Roman" panose="020B0502030101020104" pitchFamily="34" charset="0"/>
                          <a:ea typeface="+mn-ea"/>
                          <a:cs typeface="+mn-cs"/>
                        </a:rPr>
                        <a:t>End Users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55671"/>
                    </a:solidFill>
                  </a:tcPr>
                </a:tc>
                <a:tc>
                  <a:txBody>
                    <a:bodyPr/>
                    <a:lstStyle/>
                    <a:p>
                      <a:pPr marL="0" algn="l" defTabSz="914400" rtl="0" eaLnBrk="1" latinLnBrk="0" hangingPunct="1">
                        <a:lnSpc>
                          <a:spcPct val="115000"/>
                        </a:lnSpc>
                        <a:spcAft>
                          <a:spcPts val="0"/>
                        </a:spcAft>
                      </a:pPr>
                      <a:r>
                        <a:rPr lang="en-AU" sz="1200" kern="1200" dirty="0">
                          <a:solidFill>
                            <a:schemeClr val="bg1"/>
                          </a:solidFill>
                          <a:latin typeface="MetaNormal-Roman" panose="020B0502030101020104" pitchFamily="34" charset="0"/>
                          <a:ea typeface="+mn-ea"/>
                          <a:cs typeface="+mn-cs"/>
                        </a:rPr>
                        <a:t>Audiences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55671"/>
                    </a:solidFill>
                  </a:tcPr>
                </a:tc>
                <a:extLst>
                  <a:ext uri="{0D108BD9-81ED-4DB2-BD59-A6C34878D82A}">
                    <a16:rowId xmlns:a16="http://schemas.microsoft.com/office/drawing/2014/main" val="10000"/>
                  </a:ext>
                </a:extLst>
              </a:tr>
              <a:tr h="511099">
                <a:tc>
                  <a:txBody>
                    <a:bodyPr/>
                    <a:lstStyle/>
                    <a:p>
                      <a:pPr marL="0" algn="l" defTabSz="914400" rtl="0" eaLnBrk="1" latinLnBrk="0" hangingPunct="1">
                        <a:lnSpc>
                          <a:spcPct val="115000"/>
                        </a:lnSpc>
                        <a:spcAft>
                          <a:spcPts val="0"/>
                        </a:spcAft>
                      </a:pPr>
                      <a:r>
                        <a:rPr lang="en-AU" sz="1200" b="0" kern="1200" dirty="0">
                          <a:solidFill>
                            <a:schemeClr val="dk1"/>
                          </a:solidFill>
                          <a:latin typeface="MetaNormal-Roman" panose="020B0502030101020104" pitchFamily="34" charset="0"/>
                          <a:ea typeface="+mn-ea"/>
                          <a:cs typeface="+mn-cs"/>
                        </a:rPr>
                        <a:t>Specific teams within YJ</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AU" sz="1200" dirty="0">
                          <a:latin typeface="MetaNormal-Roman" panose="020B0502030101020104" pitchFamily="34" charset="0"/>
                        </a:rPr>
                        <a:t>All of YJ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51109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200" b="0" kern="1200" dirty="0">
                          <a:solidFill>
                            <a:schemeClr val="dk1"/>
                          </a:solidFill>
                          <a:latin typeface="MetaNormal-Roman" panose="020B0502030101020104" pitchFamily="34" charset="0"/>
                          <a:ea typeface="+mn-ea"/>
                          <a:cs typeface="+mn-cs"/>
                        </a:rPr>
                        <a:t>Specific roles within YJ</a:t>
                      </a:r>
                    </a:p>
                    <a:p>
                      <a:pPr marL="0" algn="l" defTabSz="914400" rtl="0" eaLnBrk="1" latinLnBrk="0" hangingPunct="1">
                        <a:lnSpc>
                          <a:spcPct val="115000"/>
                        </a:lnSpc>
                        <a:spcAft>
                          <a:spcPts val="0"/>
                        </a:spcAft>
                      </a:pPr>
                      <a:endParaRPr lang="en-AU" sz="1200" b="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latin typeface="MetaNormal-Roman" panose="020B0502030101020104" pitchFamily="34" charset="0"/>
                          <a:ea typeface="+mn-ea"/>
                          <a:cs typeface="+mn-cs"/>
                        </a:rPr>
                        <a:t>YJ clients:</a:t>
                      </a:r>
                      <a:r>
                        <a:rPr lang="en-AU" sz="1200" kern="1200" baseline="0" dirty="0">
                          <a:solidFill>
                            <a:schemeClr val="dk1"/>
                          </a:solidFill>
                          <a:latin typeface="MetaNormal-Roman" panose="020B0502030101020104" pitchFamily="34" charset="0"/>
                          <a:ea typeface="+mn-ea"/>
                          <a:cs typeface="+mn-cs"/>
                        </a:rPr>
                        <a:t> children, families, women, youth etc. </a:t>
                      </a:r>
                      <a:endParaRPr lang="en-AU" sz="1200" kern="1200" dirty="0">
                        <a:solidFill>
                          <a:schemeClr val="dk1"/>
                        </a:solidFill>
                        <a:latin typeface="MetaNormal-Roman" panose="020B0502030101020104" pitchFamily="34" charset="0"/>
                        <a:ea typeface="+mn-ea"/>
                        <a:cs typeface="+mn-cs"/>
                      </a:endParaRPr>
                    </a:p>
                    <a:p>
                      <a:endParaRPr lang="en-AU" sz="1200" dirty="0">
                        <a:latin typeface="MetaNormal-Roman" panose="020B05020301010201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51109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200" b="0" kern="1200" dirty="0">
                          <a:solidFill>
                            <a:schemeClr val="dk1"/>
                          </a:solidFill>
                          <a:latin typeface="MetaNormal-Roman" panose="020B0502030101020104" pitchFamily="34" charset="0"/>
                          <a:ea typeface="+mn-ea"/>
                          <a:cs typeface="+mn-cs"/>
                        </a:rPr>
                        <a:t>Service providers</a:t>
                      </a:r>
                      <a:r>
                        <a:rPr lang="en-AU" sz="1200" b="0" kern="1200" baseline="0" dirty="0">
                          <a:solidFill>
                            <a:schemeClr val="dk1"/>
                          </a:solidFill>
                          <a:latin typeface="MetaNormal-Roman" panose="020B0502030101020104" pitchFamily="34" charset="0"/>
                          <a:ea typeface="+mn-ea"/>
                          <a:cs typeface="+mn-cs"/>
                        </a:rPr>
                        <a:t>: support services, counsellors etc. </a:t>
                      </a:r>
                      <a:endParaRPr lang="en-AU" sz="1200" b="0" kern="1200" dirty="0">
                        <a:solidFill>
                          <a:schemeClr val="dk1"/>
                        </a:solidFill>
                        <a:latin typeface="MetaNormal-Roman" panose="020B0502030101020104" pitchFamily="34" charset="0"/>
                        <a:ea typeface="+mn-ea"/>
                        <a:cs typeface="+mn-cs"/>
                      </a:endParaRPr>
                    </a:p>
                    <a:p>
                      <a:pPr marL="0" algn="l" defTabSz="914400" rtl="0" eaLnBrk="1" latinLnBrk="0" hangingPunct="1">
                        <a:lnSpc>
                          <a:spcPct val="115000"/>
                        </a:lnSpc>
                        <a:spcAft>
                          <a:spcPts val="0"/>
                        </a:spcAft>
                      </a:pPr>
                      <a:endParaRPr lang="en-AU" sz="1200" b="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latin typeface="MetaNormal-Roman" panose="020B0502030101020104" pitchFamily="34" charset="0"/>
                          <a:ea typeface="+mn-ea"/>
                          <a:cs typeface="+mn-cs"/>
                        </a:rPr>
                        <a:t>Peak bodies/related</a:t>
                      </a:r>
                      <a:r>
                        <a:rPr lang="en-AU" sz="1200" kern="1200" baseline="0" dirty="0">
                          <a:solidFill>
                            <a:schemeClr val="dk1"/>
                          </a:solidFill>
                          <a:latin typeface="MetaNormal-Roman" panose="020B0502030101020104" pitchFamily="34" charset="0"/>
                          <a:ea typeface="+mn-ea"/>
                          <a:cs typeface="+mn-cs"/>
                        </a:rPr>
                        <a:t> </a:t>
                      </a:r>
                      <a:r>
                        <a:rPr lang="en-AU" sz="1200" kern="1200" dirty="0">
                          <a:solidFill>
                            <a:schemeClr val="dk1"/>
                          </a:solidFill>
                          <a:latin typeface="MetaNormal-Roman" panose="020B0502030101020104" pitchFamily="34" charset="0"/>
                          <a:ea typeface="+mn-ea"/>
                          <a:cs typeface="+mn-cs"/>
                        </a:rPr>
                        <a:t>organisations</a:t>
                      </a:r>
                    </a:p>
                    <a:p>
                      <a:endParaRPr lang="en-AU" sz="1200" dirty="0">
                        <a:latin typeface="MetaNormal-Roman" panose="020B05020301010201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511099">
                <a:tc>
                  <a:txBody>
                    <a:bodyPr/>
                    <a:lstStyle/>
                    <a:p>
                      <a:pPr marL="0" algn="l" defTabSz="914400" rtl="0" eaLnBrk="1" latinLnBrk="0" hangingPunct="1">
                        <a:lnSpc>
                          <a:spcPct val="115000"/>
                        </a:lnSpc>
                        <a:spcAft>
                          <a:spcPts val="0"/>
                        </a:spcAft>
                      </a:pPr>
                      <a:r>
                        <a:rPr lang="en-AU" sz="1200" b="0" kern="1200" dirty="0">
                          <a:solidFill>
                            <a:schemeClr val="dk1"/>
                          </a:solidFill>
                          <a:latin typeface="MetaNormal-Roman" panose="020B0502030101020104" pitchFamily="34" charset="0"/>
                          <a:ea typeface="+mn-ea"/>
                          <a:cs typeface="+mn-cs"/>
                        </a:rPr>
                        <a:t>NGOs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200" kern="1200" dirty="0">
                          <a:solidFill>
                            <a:schemeClr val="dk1"/>
                          </a:solidFill>
                          <a:latin typeface="MetaNormal-Roman" panose="020B0502030101020104" pitchFamily="34" charset="0"/>
                          <a:ea typeface="+mn-ea"/>
                          <a:cs typeface="+mn-cs"/>
                        </a:rPr>
                        <a:t>Advocacy/awareness raising groups and campaigns</a:t>
                      </a:r>
                    </a:p>
                    <a:p>
                      <a:pPr marL="0" algn="l" defTabSz="914400" rtl="0" eaLnBrk="1" latinLnBrk="0" hangingPunct="1">
                        <a:lnSpc>
                          <a:spcPct val="115000"/>
                        </a:lnSpc>
                        <a:spcAft>
                          <a:spcPts val="0"/>
                        </a:spcAft>
                      </a:pPr>
                      <a:endParaRPr lang="en-AU" sz="120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511099">
                <a:tc>
                  <a:txBody>
                    <a:bodyPr/>
                    <a:lstStyle/>
                    <a:p>
                      <a:pPr marL="0" algn="l" defTabSz="914400" rtl="0" eaLnBrk="1" latinLnBrk="0" hangingPunct="1">
                        <a:lnSpc>
                          <a:spcPct val="115000"/>
                        </a:lnSpc>
                        <a:spcAft>
                          <a:spcPts val="0"/>
                        </a:spcAft>
                      </a:pPr>
                      <a:r>
                        <a:rPr lang="en-AU" sz="1200" b="0" kern="1200" dirty="0">
                          <a:solidFill>
                            <a:schemeClr val="dk1"/>
                          </a:solidFill>
                          <a:latin typeface="MetaNormal-Roman" panose="020B0502030101020104" pitchFamily="34" charset="0"/>
                          <a:ea typeface="+mn-ea"/>
                          <a:cs typeface="+mn-cs"/>
                        </a:rPr>
                        <a:t>Other government departments/federal government departments/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l" defTabSz="914400" rtl="0" eaLnBrk="1" latinLnBrk="0" hangingPunct="1">
                        <a:lnSpc>
                          <a:spcPct val="115000"/>
                        </a:lnSpc>
                        <a:spcAft>
                          <a:spcPts val="0"/>
                        </a:spcAft>
                      </a:pPr>
                      <a:endParaRPr lang="en-AU" sz="120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6" name="Slide Number Placeholder 5">
            <a:extLst>
              <a:ext uri="{FF2B5EF4-FFF2-40B4-BE49-F238E27FC236}">
                <a16:creationId xmlns:a16="http://schemas.microsoft.com/office/drawing/2014/main" id="{DCF305BC-1E9D-88E1-D0D2-EF7F2CC39704}"/>
              </a:ext>
            </a:extLst>
          </p:cNvPr>
          <p:cNvSpPr>
            <a:spLocks noGrp="1"/>
          </p:cNvSpPr>
          <p:nvPr>
            <p:ph type="sldNum" sz="quarter" idx="12"/>
          </p:nvPr>
        </p:nvSpPr>
        <p:spPr/>
        <p:txBody>
          <a:bodyPr/>
          <a:lstStyle/>
          <a:p>
            <a:fld id="{C072E45D-48D7-184C-A477-D26054F45FCE}" type="slidenum">
              <a:rPr lang="en-US" smtClean="0"/>
              <a:t>8</a:t>
            </a:fld>
            <a:endParaRPr lang="en-US" dirty="0"/>
          </a:p>
        </p:txBody>
      </p:sp>
      <p:sp>
        <p:nvSpPr>
          <p:cNvPr id="7" name="Title 1">
            <a:extLst>
              <a:ext uri="{FF2B5EF4-FFF2-40B4-BE49-F238E27FC236}">
                <a16:creationId xmlns:a16="http://schemas.microsoft.com/office/drawing/2014/main" id="{F24B05DE-1B98-945B-D8D3-4787F298F6D1}"/>
              </a:ext>
            </a:extLst>
          </p:cNvPr>
          <p:cNvSpPr txBox="1">
            <a:spLocks/>
          </p:cNvSpPr>
          <p:nvPr/>
        </p:nvSpPr>
        <p:spPr>
          <a:xfrm>
            <a:off x="478971" y="80282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US" sz="3600" dirty="0">
                <a:solidFill>
                  <a:srgbClr val="143858"/>
                </a:solidFill>
                <a:latin typeface="MetaNormal-Roman" panose="020B0502030101020104" pitchFamily="34" charset="0"/>
              </a:rPr>
              <a:t>End-users and audiences </a:t>
            </a:r>
          </a:p>
        </p:txBody>
      </p:sp>
    </p:spTree>
    <p:extLst>
      <p:ext uri="{BB962C8B-B14F-4D97-AF65-F5344CB8AC3E}">
        <p14:creationId xmlns:p14="http://schemas.microsoft.com/office/powerpoint/2010/main" val="2837732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AF4869-4C35-75A9-2EB3-4708180393A3}"/>
              </a:ext>
            </a:extLst>
          </p:cNvPr>
          <p:cNvSpPr>
            <a:spLocks noGrp="1"/>
          </p:cNvSpPr>
          <p:nvPr>
            <p:ph type="title"/>
          </p:nvPr>
        </p:nvSpPr>
        <p:spPr>
          <a:xfrm>
            <a:off x="457200" y="845005"/>
            <a:ext cx="8229600" cy="1143000"/>
          </a:xfrm>
        </p:spPr>
        <p:txBody>
          <a:bodyPr>
            <a:normAutofit/>
          </a:bodyPr>
          <a:lstStyle/>
          <a:p>
            <a:pPr algn="l"/>
            <a:r>
              <a:rPr lang="en-US" sz="3600" dirty="0">
                <a:solidFill>
                  <a:srgbClr val="143858"/>
                </a:solidFill>
                <a:latin typeface="MetaNormal-Roman" panose="020B0502030101020104" pitchFamily="34" charset="0"/>
              </a:rPr>
              <a:t>Factors that could affect translation </a:t>
            </a:r>
            <a:br>
              <a:rPr lang="en-US" sz="3600" dirty="0">
                <a:solidFill>
                  <a:srgbClr val="143858"/>
                </a:solidFill>
                <a:latin typeface="MetaNormal-Roman" panose="020B0502030101020104" pitchFamily="34" charset="0"/>
              </a:rPr>
            </a:br>
            <a:endParaRPr lang="en-US" sz="1200" dirty="0">
              <a:solidFill>
                <a:srgbClr val="143858"/>
              </a:solidFill>
              <a:latin typeface="MetaNormal-Roman" panose="020B0502030101020104" pitchFamily="34" charset="0"/>
            </a:endParaRPr>
          </a:p>
        </p:txBody>
      </p:sp>
      <p:graphicFrame>
        <p:nvGraphicFramePr>
          <p:cNvPr id="5" name="Content Placeholder 3">
            <a:extLst>
              <a:ext uri="{FF2B5EF4-FFF2-40B4-BE49-F238E27FC236}">
                <a16:creationId xmlns:a16="http://schemas.microsoft.com/office/drawing/2014/main" id="{8D910DBA-92D8-989D-B3A1-A4196F8AC4B0}"/>
              </a:ext>
            </a:extLst>
          </p:cNvPr>
          <p:cNvGraphicFramePr>
            <a:graphicFrameLocks/>
          </p:cNvGraphicFramePr>
          <p:nvPr>
            <p:extLst>
              <p:ext uri="{D42A27DB-BD31-4B8C-83A1-F6EECF244321}">
                <p14:modId xmlns:p14="http://schemas.microsoft.com/office/powerpoint/2010/main" val="1550815937"/>
              </p:ext>
            </p:extLst>
          </p:nvPr>
        </p:nvGraphicFramePr>
        <p:xfrm>
          <a:off x="1182604" y="1746267"/>
          <a:ext cx="6778791" cy="4716720"/>
        </p:xfrm>
        <a:graphic>
          <a:graphicData uri="http://schemas.openxmlformats.org/drawingml/2006/table">
            <a:tbl>
              <a:tblPr firstRow="1" bandRow="1">
                <a:tableStyleId>{5C22544A-7EE6-4342-B048-85BDC9FD1C3A}</a:tableStyleId>
              </a:tblPr>
              <a:tblGrid>
                <a:gridCol w="1525169">
                  <a:extLst>
                    <a:ext uri="{9D8B030D-6E8A-4147-A177-3AD203B41FA5}">
                      <a16:colId xmlns:a16="http://schemas.microsoft.com/office/drawing/2014/main" val="20000"/>
                    </a:ext>
                  </a:extLst>
                </a:gridCol>
                <a:gridCol w="3361295">
                  <a:extLst>
                    <a:ext uri="{9D8B030D-6E8A-4147-A177-3AD203B41FA5}">
                      <a16:colId xmlns:a16="http://schemas.microsoft.com/office/drawing/2014/main" val="20001"/>
                    </a:ext>
                  </a:extLst>
                </a:gridCol>
                <a:gridCol w="1892327">
                  <a:extLst>
                    <a:ext uri="{9D8B030D-6E8A-4147-A177-3AD203B41FA5}">
                      <a16:colId xmlns:a16="http://schemas.microsoft.com/office/drawing/2014/main" val="20002"/>
                    </a:ext>
                  </a:extLst>
                </a:gridCol>
              </a:tblGrid>
              <a:tr h="412643">
                <a:tc>
                  <a:txBody>
                    <a:bodyPr/>
                    <a:lstStyle/>
                    <a:p>
                      <a:pPr algn="ctr"/>
                      <a:r>
                        <a:rPr lang="en-AU" sz="1200" dirty="0">
                          <a:solidFill>
                            <a:schemeClr val="bg1"/>
                          </a:solidFill>
                          <a:latin typeface="MetaNormal-Roman" panose="020B0502030101020104" pitchFamily="34" charset="0"/>
                        </a:rPr>
                        <a:t>Question</a:t>
                      </a:r>
                    </a:p>
                  </a:txBody>
                  <a:tcPr>
                    <a:solidFill>
                      <a:srgbClr val="055671"/>
                    </a:solidFill>
                  </a:tcPr>
                </a:tc>
                <a:tc>
                  <a:txBody>
                    <a:bodyPr/>
                    <a:lstStyle/>
                    <a:p>
                      <a:pPr algn="ctr"/>
                      <a:r>
                        <a:rPr lang="en-AU" sz="1200" dirty="0">
                          <a:latin typeface="MetaNormal-Roman" panose="020B0502030101020104" pitchFamily="34" charset="0"/>
                        </a:rPr>
                        <a:t> Response</a:t>
                      </a:r>
                    </a:p>
                  </a:txBody>
                  <a:tcPr>
                    <a:solidFill>
                      <a:srgbClr val="055671"/>
                    </a:solidFill>
                  </a:tcPr>
                </a:tc>
                <a:tc>
                  <a:txBody>
                    <a:bodyPr/>
                    <a:lstStyle/>
                    <a:p>
                      <a:pPr algn="ctr"/>
                      <a:r>
                        <a:rPr lang="en-AU" sz="1200" dirty="0">
                          <a:latin typeface="MetaNormal-Roman" panose="020B0502030101020104" pitchFamily="34" charset="0"/>
                        </a:rPr>
                        <a:t>Considerations,</a:t>
                      </a:r>
                      <a:r>
                        <a:rPr lang="en-AU" sz="1200" baseline="0" dirty="0">
                          <a:latin typeface="MetaNormal-Roman" panose="020B0502030101020104" pitchFamily="34" charset="0"/>
                        </a:rPr>
                        <a:t> assumptions and gaps in knowledge</a:t>
                      </a:r>
                      <a:endParaRPr lang="en-AU" sz="1200" dirty="0">
                        <a:latin typeface="MetaNormal-Roman" panose="020B0502030101020104" pitchFamily="34" charset="0"/>
                      </a:endParaRPr>
                    </a:p>
                  </a:txBody>
                  <a:tcPr>
                    <a:solidFill>
                      <a:srgbClr val="055671"/>
                    </a:solidFill>
                  </a:tcPr>
                </a:tc>
                <a:extLst>
                  <a:ext uri="{0D108BD9-81ED-4DB2-BD59-A6C34878D82A}">
                    <a16:rowId xmlns:a16="http://schemas.microsoft.com/office/drawing/2014/main" val="10000"/>
                  </a:ext>
                </a:extLst>
              </a:tr>
              <a:tr h="252000">
                <a:tc row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bg1"/>
                          </a:solidFill>
                          <a:latin typeface="MetaNormal-Roman" panose="020B0502030101020104" pitchFamily="34" charset="0"/>
                        </a:rPr>
                        <a:t>Record</a:t>
                      </a:r>
                      <a:r>
                        <a:rPr lang="en-AU" sz="1000" baseline="0" dirty="0">
                          <a:solidFill>
                            <a:schemeClr val="bg1"/>
                          </a:solidFill>
                          <a:latin typeface="MetaNormal-Roman" panose="020B0502030101020104" pitchFamily="34" charset="0"/>
                        </a:rPr>
                        <a:t> </a:t>
                      </a:r>
                      <a:r>
                        <a:rPr lang="en-AU" sz="1000" dirty="0">
                          <a:solidFill>
                            <a:schemeClr val="bg1"/>
                          </a:solidFill>
                          <a:latin typeface="MetaNormal-Roman" panose="020B0502030101020104" pitchFamily="34" charset="0"/>
                        </a:rPr>
                        <a:t>barriers and facilitators</a:t>
                      </a:r>
                      <a:r>
                        <a:rPr lang="en-AU" sz="1000" baseline="0" dirty="0">
                          <a:solidFill>
                            <a:schemeClr val="bg1"/>
                          </a:solidFill>
                          <a:latin typeface="MetaNormal-Roman" panose="020B0502030101020104" pitchFamily="34" charset="0"/>
                        </a:rPr>
                        <a:t> related to implementation of the </a:t>
                      </a:r>
                      <a:r>
                        <a:rPr lang="en-AU" sz="1000" dirty="0">
                          <a:solidFill>
                            <a:schemeClr val="bg1"/>
                          </a:solidFill>
                          <a:latin typeface="MetaNormal-Roman" panose="020B0502030101020104" pitchFamily="34" charset="0"/>
                        </a:rPr>
                        <a:t> change/ innovation/ intervention/ information </a:t>
                      </a:r>
                      <a:endParaRPr lang="en-AU" sz="1000" baseline="0" dirty="0">
                        <a:solidFill>
                          <a:schemeClr val="bg1"/>
                        </a:solidFill>
                        <a:latin typeface="MetaNormal-Roman" panose="020B0502030101020104" pitchFamily="34" charset="0"/>
                      </a:endParaRPr>
                    </a:p>
                  </a:txBody>
                  <a:tcPr>
                    <a:solidFill>
                      <a:schemeClr val="bg1">
                        <a:lumMod val="50000"/>
                      </a:schemeClr>
                    </a:solidFill>
                  </a:tcPr>
                </a:tc>
                <a:tc>
                  <a:txBody>
                    <a:bodyPr/>
                    <a:lstStyle/>
                    <a:p>
                      <a:endParaRPr lang="en-AU" sz="1200" dirty="0">
                        <a:latin typeface="MetaNormal-Roman" panose="020B0502030101020104" pitchFamily="34" charset="0"/>
                      </a:endParaRPr>
                    </a:p>
                  </a:txBody>
                  <a:tcPr>
                    <a:solidFill>
                      <a:schemeClr val="bg1">
                        <a:lumMod val="95000"/>
                      </a:schemeClr>
                    </a:solidFill>
                  </a:tcPr>
                </a:tc>
                <a:tc rowSpan="8">
                  <a:txBody>
                    <a:bodyPr/>
                    <a:lstStyle/>
                    <a:p>
                      <a:endParaRPr lang="en-AU" sz="1000" dirty="0">
                        <a:solidFill>
                          <a:schemeClr val="bg1"/>
                        </a:solidFill>
                        <a:latin typeface="MetaNormal-Roman" panose="020B0502030101020104" pitchFamily="34" charset="0"/>
                      </a:endParaRPr>
                    </a:p>
                  </a:txBody>
                  <a:tcPr>
                    <a:solidFill>
                      <a:schemeClr val="bg1">
                        <a:lumMod val="85000"/>
                      </a:schemeClr>
                    </a:solidFill>
                  </a:tcPr>
                </a:tc>
                <a:extLst>
                  <a:ext uri="{0D108BD9-81ED-4DB2-BD59-A6C34878D82A}">
                    <a16:rowId xmlns:a16="http://schemas.microsoft.com/office/drawing/2014/main" val="10001"/>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2"/>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3"/>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4"/>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5"/>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6"/>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07"/>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08"/>
                  </a:ext>
                </a:extLst>
              </a:tr>
              <a:tr h="252000">
                <a:tc row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bg1"/>
                          </a:solidFill>
                          <a:latin typeface="MetaNormal-Roman" panose="020B0502030101020104" pitchFamily="34" charset="0"/>
                        </a:rPr>
                        <a:t>How</a:t>
                      </a:r>
                      <a:r>
                        <a:rPr lang="en-AU" sz="1000" baseline="0" dirty="0">
                          <a:solidFill>
                            <a:schemeClr val="bg1"/>
                          </a:solidFill>
                          <a:latin typeface="MetaNormal-Roman" panose="020B0502030101020104" pitchFamily="34" charset="0"/>
                        </a:rPr>
                        <a:t> could we </a:t>
                      </a:r>
                      <a:r>
                        <a:rPr lang="en-AU" sz="1000" dirty="0">
                          <a:solidFill>
                            <a:schemeClr val="bg1"/>
                          </a:solidFill>
                          <a:latin typeface="MetaNormal-Roman" panose="020B0502030101020104" pitchFamily="34" charset="0"/>
                        </a:rPr>
                        <a:t>maximise positive and </a:t>
                      </a:r>
                      <a:r>
                        <a:rPr lang="en-AU" sz="1000" baseline="0" dirty="0">
                          <a:solidFill>
                            <a:schemeClr val="bg1"/>
                          </a:solidFill>
                          <a:latin typeface="MetaNormal-Roman" panose="020B0502030101020104" pitchFamily="34" charset="0"/>
                        </a:rPr>
                        <a:t>minimise negative factors</a:t>
                      </a:r>
                      <a:endParaRPr lang="en-AU" sz="1000" dirty="0">
                        <a:solidFill>
                          <a:schemeClr val="bg1"/>
                        </a:solidFill>
                        <a:latin typeface="MetaNormal-Roman" panose="020B0502030101020104" pitchFamily="34" charset="0"/>
                      </a:endParaRPr>
                    </a:p>
                  </a:txBody>
                  <a:tcPr>
                    <a:solidFill>
                      <a:schemeClr val="bg1">
                        <a:lumMod val="50000"/>
                      </a:schemeClr>
                    </a:solidFill>
                  </a:tcPr>
                </a:tc>
                <a:tc>
                  <a:txBody>
                    <a:bodyPr/>
                    <a:lstStyle/>
                    <a:p>
                      <a:endParaRPr lang="en-AU" sz="1000" dirty="0">
                        <a:latin typeface="MetaNormal-Roman" panose="020B0502030101020104" pitchFamily="34" charset="0"/>
                      </a:endParaRPr>
                    </a:p>
                  </a:txBody>
                  <a:tcPr>
                    <a:solidFill>
                      <a:schemeClr val="bg1">
                        <a:lumMod val="95000"/>
                      </a:schemeClr>
                    </a:solidFill>
                  </a:tcPr>
                </a:tc>
                <a:tc rowSpan="8">
                  <a:txBody>
                    <a:bodyPr/>
                    <a:lstStyle/>
                    <a:p>
                      <a:endParaRPr lang="en-AU" sz="1000" dirty="0">
                        <a:solidFill>
                          <a:schemeClr val="bg1"/>
                        </a:solidFill>
                        <a:latin typeface="MetaNormal-Roman" panose="020B0502030101020104" pitchFamily="34" charset="0"/>
                      </a:endParaRPr>
                    </a:p>
                  </a:txBody>
                  <a:tcPr>
                    <a:solidFill>
                      <a:schemeClr val="bg1">
                        <a:lumMod val="85000"/>
                      </a:schemeClr>
                    </a:solidFill>
                  </a:tcPr>
                </a:tc>
                <a:extLst>
                  <a:ext uri="{0D108BD9-81ED-4DB2-BD59-A6C34878D82A}">
                    <a16:rowId xmlns:a16="http://schemas.microsoft.com/office/drawing/2014/main" val="10009"/>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0"/>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1"/>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2"/>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3"/>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4"/>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15"/>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2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16"/>
                  </a:ext>
                </a:extLst>
              </a:tr>
            </a:tbl>
          </a:graphicData>
        </a:graphic>
      </p:graphicFrame>
      <p:sp>
        <p:nvSpPr>
          <p:cNvPr id="6" name="Slide Number Placeholder 5">
            <a:extLst>
              <a:ext uri="{FF2B5EF4-FFF2-40B4-BE49-F238E27FC236}">
                <a16:creationId xmlns:a16="http://schemas.microsoft.com/office/drawing/2014/main" id="{E68A05D6-0502-E417-CF97-73C095A3560E}"/>
              </a:ext>
            </a:extLst>
          </p:cNvPr>
          <p:cNvSpPr>
            <a:spLocks noGrp="1"/>
          </p:cNvSpPr>
          <p:nvPr>
            <p:ph type="sldNum" sz="quarter" idx="12"/>
          </p:nvPr>
        </p:nvSpPr>
        <p:spPr/>
        <p:txBody>
          <a:bodyPr/>
          <a:lstStyle/>
          <a:p>
            <a:fld id="{C072E45D-48D7-184C-A477-D26054F45FCE}" type="slidenum">
              <a:rPr lang="en-US" smtClean="0"/>
              <a:t>9</a:t>
            </a:fld>
            <a:endParaRPr lang="en-US" dirty="0"/>
          </a:p>
        </p:txBody>
      </p:sp>
    </p:spTree>
    <p:extLst>
      <p:ext uri="{BB962C8B-B14F-4D97-AF65-F5344CB8AC3E}">
        <p14:creationId xmlns:p14="http://schemas.microsoft.com/office/powerpoint/2010/main" val="38673599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1997</Words>
  <Application>Microsoft Office PowerPoint</Application>
  <PresentationFormat>On-screen Show (4:3)</PresentationFormat>
  <Paragraphs>233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MetaNormal-Roman</vt:lpstr>
      <vt:lpstr>Office Theme</vt:lpstr>
      <vt:lpstr>Translation and Implementation Planning Guide</vt:lpstr>
      <vt:lpstr>PowerPoint Presentation</vt:lpstr>
      <vt:lpstr>Who is this Guide for and what does it aim to achieve?</vt:lpstr>
      <vt:lpstr>What does translation and implementation planning involve? </vt:lpstr>
      <vt:lpstr>How to use this Guide</vt:lpstr>
      <vt:lpstr>Expected translation and impact</vt:lpstr>
      <vt:lpstr>End-users and audiences </vt:lpstr>
      <vt:lpstr>PowerPoint Presentation</vt:lpstr>
      <vt:lpstr>Factors that could affect translation  </vt:lpstr>
      <vt:lpstr>Key factors affecting use of academic research evidence</vt:lpstr>
      <vt:lpstr>Communicators and presenters</vt:lpstr>
      <vt:lpstr>Formats and channels</vt:lpstr>
      <vt:lpstr>Timing for translation activities </vt:lpstr>
      <vt:lpstr>What is the evidence-base for this Guide? </vt:lpstr>
      <vt:lpstr>Key systematic reviews, papers and authors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Justice Research Translation and Implementation Guide</dc:title>
  <dc:subject>Youth Justice Research</dc:subject>
  <dc:creator>Queensland Government</dc:creator>
  <cp:keywords>Queensland Government; Youth Justice; Research Application; Research and Implementation Guide</cp:keywords>
  <cp:lastModifiedBy>Lacey Atkins</cp:lastModifiedBy>
  <cp:revision>5</cp:revision>
  <dcterms:created xsi:type="dcterms:W3CDTF">2021-02-26T06:10:25Z</dcterms:created>
  <dcterms:modified xsi:type="dcterms:W3CDTF">2023-08-30T02:21:28Z</dcterms:modified>
</cp:coreProperties>
</file>